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33ZFpBCyPnSEFoupi9vW/E7Sv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rgecouros.ca/blog/archives/923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da617b0f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da617b0f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4fcba3ca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4fcba3ca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4fcba3ca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4fcba3ca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4fcba3caf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4fcba3caf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4fcba3ca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4fcba3ca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4fcba3ca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4fcba3ca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4fcba3caf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4fcba3caf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4fcba3ca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4fcba3ca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4fcba3caf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4fcba3caf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4fcba3caf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4fcba3caf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4fcba3caf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4fcba3caf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3e5da9f1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b3e5da9f1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4fcba3caf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4fcba3caf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4fcba3caf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4fcba3caf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4fcba3caf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4fcba3caf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4fcba3ca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4fcba3caf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4fcba3caf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4fcba3caf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4fcba3caf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4fcba3caf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4fcba3ca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4fcba3ca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4fcba3caf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4fcba3caf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56e8dab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56e8dab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by P Thanga Vignesh from NounProject.com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4fcba3caf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4fcba3caf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4fcba3caf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4fcba3caf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4fcba3ca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4fcba3ca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4fcba3ca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14fcba3ca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Action by P Thanga Vignesh from NounProject.com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f39ddc1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9f39ddc1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9d7770e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d9d7770e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Make this the last slide in your presentation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4fcba3ca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4fcba3ca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4fcba3caf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4fcba3caf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4fcba3ca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4fcba3ca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https://georgecouros.ca/blog/archives/9233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4fcba3caf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4fcba3caf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4fcba3caf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4fcba3caf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Reality: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It’s not just an “extra.” Should be an integral skill set for teaching &amp; learning all subject matter. Foundational for ALL Students. </a:t>
            </a:r>
            <a:endParaRPr sz="1000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Critical thinking is more of a </a:t>
            </a:r>
            <a:r>
              <a:rPr lang="en" sz="1000" u="sng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r>
              <a:rPr lang="en" sz="1000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 than a destination. All students, no matter their starting point, need tools to integrate new content, solve problems, analyze and evaluate information, and ultimately succeed in school. Create a thinking-centered classroom.</a:t>
            </a:r>
            <a:endParaRPr sz="1000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Critical thinking should be approachable. The </a:t>
            </a:r>
            <a:r>
              <a:rPr lang="en" sz="1000" i="1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" sz="1000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lang="en" sz="1000" i="1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how: </a:t>
            </a:r>
            <a:r>
              <a:rPr lang="en" sz="1000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the what is what students should know and be able to do and the how is designing instruction that empowers students to think their way to that knowledge and ability.</a:t>
            </a:r>
            <a:endParaRPr sz="1000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4fcba3ca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4fcba3ca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ep Indiana Learning 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SC Text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of Presentation Slide">
  <p:cSld name="TITLE_AND_BODY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9f39ddc1a6_0_5"/>
          <p:cNvSpPr txBox="1"/>
          <p:nvPr/>
        </p:nvSpPr>
        <p:spPr>
          <a:xfrm>
            <a:off x="311700" y="445025"/>
            <a:ext cx="512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36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Visit </a:t>
            </a:r>
            <a:r>
              <a:rPr lang="en" sz="34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KeepIndianaLearning.org</a:t>
            </a:r>
            <a:endParaRPr sz="34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for more professional learning opportunities.</a:t>
            </a:r>
            <a:endParaRPr sz="34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g9f39ddc1a6_0_5"/>
          <p:cNvSpPr txBox="1"/>
          <p:nvPr/>
        </p:nvSpPr>
        <p:spPr>
          <a:xfrm>
            <a:off x="5744113" y="3221825"/>
            <a:ext cx="2652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9f39ddc1a6_0_5"/>
          <p:cNvSpPr txBox="1"/>
          <p:nvPr/>
        </p:nvSpPr>
        <p:spPr>
          <a:xfrm>
            <a:off x="5035675" y="3221825"/>
            <a:ext cx="39900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9f39ddc1a6_0_5"/>
          <p:cNvSpPr/>
          <p:nvPr/>
        </p:nvSpPr>
        <p:spPr>
          <a:xfrm>
            <a:off x="6573525" y="680400"/>
            <a:ext cx="15573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presenter headshot over this text.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presenter contact information in the text box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9f39ddc1a6_0_5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35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 b="1"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6pPr>
            <a:lvl7pPr marL="3200400" lvl="6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a66a29d8c0_0_82"/>
          <p:cNvSpPr/>
          <p:nvPr/>
        </p:nvSpPr>
        <p:spPr>
          <a:xfrm>
            <a:off x="406950" y="352200"/>
            <a:ext cx="8330100" cy="373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ga66a29d8c0_0_82"/>
          <p:cNvCxnSpPr/>
          <p:nvPr/>
        </p:nvCxnSpPr>
        <p:spPr>
          <a:xfrm>
            <a:off x="4550550" y="17890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ga66a29d8c0_0_82"/>
          <p:cNvSpPr txBox="1">
            <a:spLocks noGrp="1"/>
          </p:cNvSpPr>
          <p:nvPr>
            <p:ph type="sldNum" idx="12"/>
          </p:nvPr>
        </p:nvSpPr>
        <p:spPr>
          <a:xfrm>
            <a:off x="8524708" y="46631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ga66a29d8c0_0_82"/>
          <p:cNvSpPr txBox="1">
            <a:spLocks noGrp="1"/>
          </p:cNvSpPr>
          <p:nvPr>
            <p:ph type="ctrTitle"/>
          </p:nvPr>
        </p:nvSpPr>
        <p:spPr>
          <a:xfrm>
            <a:off x="111322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a66a29d8c0_0_82"/>
          <p:cNvSpPr txBox="1">
            <a:spLocks noGrp="1"/>
          </p:cNvSpPr>
          <p:nvPr>
            <p:ph type="subTitle" idx="1"/>
          </p:nvPr>
        </p:nvSpPr>
        <p:spPr>
          <a:xfrm>
            <a:off x="114727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ga66a29d8c0_0_82"/>
          <p:cNvSpPr txBox="1">
            <a:spLocks noGrp="1"/>
          </p:cNvSpPr>
          <p:nvPr>
            <p:ph type="ctrTitle" idx="2"/>
          </p:nvPr>
        </p:nvSpPr>
        <p:spPr>
          <a:xfrm>
            <a:off x="481837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a66a29d8c0_0_82"/>
          <p:cNvSpPr txBox="1">
            <a:spLocks noGrp="1"/>
          </p:cNvSpPr>
          <p:nvPr>
            <p:ph type="subTitle" idx="3"/>
          </p:nvPr>
        </p:nvSpPr>
        <p:spPr>
          <a:xfrm>
            <a:off x="485242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ga66a29d8c0_0_8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66a29d8c0_0_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a66a29d8c0_0_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a66a29d8c0_0_5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a66a29d8c0_0_4"/>
          <p:cNvSpPr/>
          <p:nvPr/>
        </p:nvSpPr>
        <p:spPr>
          <a:xfrm>
            <a:off x="4572000" y="-125"/>
            <a:ext cx="4572000" cy="4197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a66a29d8c0_0_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ga66a29d8c0_0_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ga66a29d8c0_0_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66a29d8c0_0_176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a66a29d8c0_0_176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ga66a29d8c0_0_176"/>
          <p:cNvSpPr/>
          <p:nvPr/>
        </p:nvSpPr>
        <p:spPr>
          <a:xfrm>
            <a:off x="4572000" y="429350"/>
            <a:ext cx="4112100" cy="635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a66a29d8c0_0_176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a66a29d8c0_0_176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ga66a29d8c0_0_176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a66a29d8c0_0_176"/>
          <p:cNvSpPr/>
          <p:nvPr/>
        </p:nvSpPr>
        <p:spPr>
          <a:xfrm>
            <a:off x="0" y="0"/>
            <a:ext cx="2855700" cy="42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a66a29d8c0_0_176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a66a29d8c0_0_176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a66a29d8c0_0_176"/>
          <p:cNvSpPr txBox="1">
            <a:spLocks noGrp="1"/>
          </p:cNvSpPr>
          <p:nvPr>
            <p:ph type="title" idx="5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ga66a29d8c0_0_176"/>
          <p:cNvSpPr txBox="1">
            <a:spLocks noGrp="1"/>
          </p:cNvSpPr>
          <p:nvPr>
            <p:ph type="title" idx="6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with Title and Text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66a29d8c0_0_117"/>
          <p:cNvSpPr/>
          <p:nvPr/>
        </p:nvSpPr>
        <p:spPr>
          <a:xfrm>
            <a:off x="0" y="493950"/>
            <a:ext cx="9144000" cy="30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a66a29d8c0_0_117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ga66a29d8c0_0_117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3e5da9f11_0_20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gb3e5da9f11_0_20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gb3e5da9f11_0_2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ble-learning.org/2016/03/visible-learning-for-literacy-hatti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sible-learning.org/2016/03/visible-learning-for-literacy-hatti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b9Py8myV5lLE-BR5f1Lnv9XhsjWKdt4FKev-Mdq25s/cop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a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rgecouros.ca/blog/archives/92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781300" y="2983650"/>
            <a:ext cx="3309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7193C"/>
                </a:solidFill>
                <a:latin typeface="Roboto"/>
                <a:ea typeface="Roboto"/>
                <a:cs typeface="Roboto"/>
                <a:sym typeface="Roboto"/>
              </a:rPr>
              <a:t>Presentation by:</a:t>
            </a:r>
            <a:endParaRPr sz="3000" dirty="0">
              <a:solidFill>
                <a:srgbClr val="171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7193C"/>
                </a:solidFill>
                <a:latin typeface="Roboto"/>
                <a:ea typeface="Roboto"/>
                <a:cs typeface="Roboto"/>
                <a:sym typeface="Roboto"/>
              </a:rPr>
              <a:t>Duke Lines</a:t>
            </a:r>
            <a:endParaRPr sz="3000" dirty="0">
              <a:solidFill>
                <a:srgbClr val="1719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750213" y="-115213"/>
            <a:ext cx="5827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7193C"/>
                </a:solidFill>
                <a:latin typeface="Roboto"/>
                <a:ea typeface="Roboto"/>
                <a:cs typeface="Roboto"/>
                <a:sym typeface="Roboto"/>
              </a:rPr>
              <a:t>Creating Critical Thinkers with the SAT in Mind</a:t>
            </a:r>
            <a:endParaRPr sz="4800" b="1" dirty="0">
              <a:solidFill>
                <a:srgbClr val="1719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840157E-C08B-4BAE-AD19-ECB932DAB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84" y="1502525"/>
            <a:ext cx="2711123" cy="27111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4fcba3caf_0_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How might we be more selective and intentional in teaching and learning in order to engage and empower our students in literacy?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4fcba3caf_0_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Literacy Instruction</a:t>
            </a:r>
            <a:endParaRPr/>
          </a:p>
        </p:txBody>
      </p:sp>
      <p:sp>
        <p:nvSpPr>
          <p:cNvPr id="128" name="Google Shape;128;g114fcba3caf_0_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teaching requires knowing which approaches/strategies work and </a:t>
            </a:r>
            <a:r>
              <a:rPr lang="en" u="sng"/>
              <a:t>when they work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Effective Strategies (effect size overview)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 - Deep - Transfer of Learning Strategies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14fcba3caf_0_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187" y="-498975"/>
            <a:ext cx="7205626" cy="54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14fcba3caf_0_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-450750"/>
            <a:ext cx="8520600" cy="639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14fcba3caf_0_409"/>
          <p:cNvSpPr txBox="1"/>
          <p:nvPr/>
        </p:nvSpPr>
        <p:spPr>
          <a:xfrm>
            <a:off x="0" y="3840925"/>
            <a:ext cx="663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Adapted from “A structure for Instruction that Works” from Fisher &amp; Frey, 2006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114fcba3caf_0_219" descr="Surface Deep Transfer Triang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063" y="296888"/>
            <a:ext cx="3457871" cy="37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14fcba3caf_0_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363" y="30750"/>
            <a:ext cx="530328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14fcba3caf_0_277"/>
          <p:cNvSpPr txBox="1"/>
          <p:nvPr/>
        </p:nvSpPr>
        <p:spPr>
          <a:xfrm>
            <a:off x="7223650" y="3193375"/>
            <a:ext cx="19356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Copyright 2017 by Corwin. Reprinted from </a:t>
            </a:r>
            <a:r>
              <a:rPr lang="en" sz="1100" i="1"/>
              <a:t>Teaching Literacy in the Visible Learning Classroom, Grades 6 - 12.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4fcba3caf_0_4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Teacher Clarity</a:t>
            </a:r>
            <a:endParaRPr/>
          </a:p>
        </p:txBody>
      </p:sp>
      <p:sp>
        <p:nvSpPr>
          <p:cNvPr id="156" name="Google Shape;156;g114fcba3caf_0_4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Teachers know what students need to learn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Teachers communicate learning intentions to students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Teachers and students understand success criteria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4fcba3caf_0_424"/>
          <p:cNvSpPr txBox="1"/>
          <p:nvPr/>
        </p:nvSpPr>
        <p:spPr>
          <a:xfrm>
            <a:off x="311700" y="226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What’s a Learning Intention?</a:t>
            </a:r>
            <a:endParaRPr sz="3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114fcba3caf_0_424"/>
          <p:cNvSpPr txBox="1"/>
          <p:nvPr/>
        </p:nvSpPr>
        <p:spPr>
          <a:xfrm>
            <a:off x="311700" y="909925"/>
            <a:ext cx="852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Learning Intentions describe what it is that we want our students to </a:t>
            </a:r>
            <a:r>
              <a:rPr lang="en" sz="24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LEARN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114fcba3caf_0_424"/>
          <p:cNvSpPr txBox="1"/>
          <p:nvPr/>
        </p:nvSpPr>
        <p:spPr>
          <a:xfrm>
            <a:off x="311700" y="190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makes a quality Learning Intention?</a:t>
            </a:r>
            <a:endParaRPr sz="3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114fcba3caf_0_424"/>
          <p:cNvSpPr txBox="1"/>
          <p:nvPr/>
        </p:nvSpPr>
        <p:spPr>
          <a:xfrm>
            <a:off x="311700" y="2571750"/>
            <a:ext cx="852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States the goal of learning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Provides the why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Stated in student-friendly language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4fcba3caf_0_433"/>
          <p:cNvSpPr txBox="1"/>
          <p:nvPr/>
        </p:nvSpPr>
        <p:spPr>
          <a:xfrm>
            <a:off x="311700" y="226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What’s Success Criteria</a:t>
            </a:r>
            <a:endParaRPr sz="3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114fcba3caf_0_433"/>
          <p:cNvSpPr txBox="1"/>
          <p:nvPr/>
        </p:nvSpPr>
        <p:spPr>
          <a:xfrm>
            <a:off x="311700" y="909925"/>
            <a:ext cx="852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Describes what we are doing to learn; necessary </a:t>
            </a:r>
            <a:r>
              <a:rPr lang="en" sz="24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evidence</a:t>
            </a:r>
            <a:r>
              <a:rPr lang="en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students need to produce and teachers assess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114fcba3caf_0_433"/>
          <p:cNvSpPr txBox="1"/>
          <p:nvPr/>
        </p:nvSpPr>
        <p:spPr>
          <a:xfrm>
            <a:off x="311700" y="1906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makes a quality Success Criteria?</a:t>
            </a:r>
            <a:endParaRPr sz="3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114fcba3caf_0_433"/>
          <p:cNvSpPr txBox="1"/>
          <p:nvPr/>
        </p:nvSpPr>
        <p:spPr>
          <a:xfrm>
            <a:off x="311700" y="2571750"/>
            <a:ext cx="852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Focused on the learning, not the tasks/activities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Aligned to exemplars 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Commonly written in “I Can” statements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4fcba3caf_0_4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 with Literacy in Mind</a:t>
            </a:r>
            <a:endParaRPr/>
          </a:p>
        </p:txBody>
      </p:sp>
      <p:sp>
        <p:nvSpPr>
          <p:cNvPr id="178" name="Google Shape;178;g114fcba3caf_0_4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Rigorous Instruction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Intentional use of reading, writing, and discussion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Exposure to variety of texts (narrative and informational)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High-Level Questioning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Relevant Engagement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Clarity with Learning Intentions &amp; Success Criteria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Formative Checks for Understanding along the way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Authentic audience with peer feedback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e5da9f11_0_106"/>
          <p:cNvSpPr txBox="1">
            <a:spLocks noGrp="1"/>
          </p:cNvSpPr>
          <p:nvPr>
            <p:ph type="title"/>
          </p:nvPr>
        </p:nvSpPr>
        <p:spPr>
          <a:xfrm>
            <a:off x="167650" y="15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500"/>
              <a:t>Take Control of your Learning Experience</a:t>
            </a:r>
            <a:endParaRPr sz="3500"/>
          </a:p>
        </p:txBody>
      </p:sp>
      <p:sp>
        <p:nvSpPr>
          <p:cNvPr id="72" name="Google Shape;72;gb3e5da9f11_0_106"/>
          <p:cNvSpPr txBox="1">
            <a:spLocks noGrp="1"/>
          </p:cNvSpPr>
          <p:nvPr>
            <p:ph type="body" idx="1"/>
          </p:nvPr>
        </p:nvSpPr>
        <p:spPr>
          <a:xfrm>
            <a:off x="345225" y="863550"/>
            <a:ext cx="8688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ON24 Learning Platform: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All windows are </a:t>
            </a:r>
            <a:r>
              <a:rPr lang="en" b="1"/>
              <a:t>resizable</a:t>
            </a:r>
            <a:r>
              <a:rPr lang="en"/>
              <a:t> and </a:t>
            </a:r>
            <a:r>
              <a:rPr lang="en" b="1"/>
              <a:t>moveable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Use the </a:t>
            </a:r>
            <a:r>
              <a:rPr lang="en" b="1"/>
              <a:t>Related Content </a:t>
            </a:r>
            <a:r>
              <a:rPr lang="en"/>
              <a:t>box to access slides and resources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Submit your questions using the </a:t>
            </a:r>
            <a:r>
              <a:rPr lang="en" b="1"/>
              <a:t>Q&amp;A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b="1"/>
              <a:t>PGP </a:t>
            </a:r>
            <a:r>
              <a:rPr lang="en"/>
              <a:t>certificates are available for download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Use the toolbar to access other features and bring back minimized tools. </a:t>
            </a:r>
            <a:endParaRPr/>
          </a:p>
        </p:txBody>
      </p:sp>
      <p:sp>
        <p:nvSpPr>
          <p:cNvPr id="73" name="Google Shape;73;gb3e5da9f11_0_106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4fcba3caf_0_454"/>
          <p:cNvSpPr txBox="1"/>
          <p:nvPr/>
        </p:nvSpPr>
        <p:spPr>
          <a:xfrm>
            <a:off x="326400" y="264725"/>
            <a:ext cx="8637000" cy="3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Raise the level of content: </a:t>
            </a:r>
            <a:r>
              <a:rPr lang="en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Why do students need to learn this? What will successful learning look like? How will I teach this? What  resources do I need?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Increase complexity in instruction: </a:t>
            </a:r>
            <a:r>
              <a:rPr lang="en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Engage students in cognitively complex tasks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Give appropriate support and guidance: </a:t>
            </a:r>
            <a:r>
              <a:rPr lang="en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Scaffolding, modeling, providing clear expectations, presenting multiple opportunities to learn, providing feedback,allowing productive struggle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Open your focus: </a:t>
            </a:r>
            <a:r>
              <a:rPr lang="en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Open-ended questioning, open-ended research, open-ended vocabulary instruction, open-ended choices for students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Raise expectations: </a:t>
            </a:r>
            <a:r>
              <a:rPr lang="en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Expecting the best, allowing student ownership, tracking progress, creating a culture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4fcba3caf_0_3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Difficulty vs Complexity</a:t>
            </a:r>
            <a:endParaRPr/>
          </a:p>
        </p:txBody>
      </p:sp>
      <p:sp>
        <p:nvSpPr>
          <p:cNvPr id="189" name="Google Shape;189;g114fcba3caf_0_336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Difficulty: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measure of </a:t>
            </a:r>
            <a:r>
              <a:rPr lang="en" sz="2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effort</a:t>
            </a: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required to complete a task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assessment, a function of how many people can complete the task correctly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g114fcba3caf_0_336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Complexity: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measure of the </a:t>
            </a:r>
            <a:r>
              <a:rPr lang="en" sz="2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thinking</a:t>
            </a: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2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action</a:t>
            </a: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or </a:t>
            </a:r>
            <a:r>
              <a:rPr lang="en" sz="20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knowledge</a:t>
            </a: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that is needed to complete the task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assessment how many different ways can the task be accomplished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4fcba3caf_0_343"/>
          <p:cNvSpPr txBox="1"/>
          <p:nvPr/>
        </p:nvSpPr>
        <p:spPr>
          <a:xfrm>
            <a:off x="5696763" y="3892475"/>
            <a:ext cx="3201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 for Literacy Book</a:t>
            </a:r>
            <a:endParaRPr/>
          </a:p>
        </p:txBody>
      </p:sp>
      <p:pic>
        <p:nvPicPr>
          <p:cNvPr id="196" name="Google Shape;196;g114fcba3caf_0_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7225" y="33150"/>
            <a:ext cx="4999927" cy="385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14fcba3caf_0_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826" y="0"/>
            <a:ext cx="5479700" cy="41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14fcba3caf_0_350"/>
          <p:cNvSpPr txBox="1"/>
          <p:nvPr/>
        </p:nvSpPr>
        <p:spPr>
          <a:xfrm>
            <a:off x="6205150" y="244575"/>
            <a:ext cx="12600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E06666"/>
                </a:solidFill>
                <a:latin typeface="Raleway"/>
                <a:ea typeface="Raleway"/>
                <a:cs typeface="Raleway"/>
                <a:sym typeface="Raleway"/>
              </a:rPr>
              <a:t>Expertise</a:t>
            </a:r>
            <a:endParaRPr sz="1800" b="1">
              <a:solidFill>
                <a:srgbClr val="E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203;g114fcba3caf_0_350"/>
          <p:cNvCxnSpPr/>
          <p:nvPr/>
        </p:nvCxnSpPr>
        <p:spPr>
          <a:xfrm flipH="1">
            <a:off x="6205150" y="319375"/>
            <a:ext cx="97800" cy="299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g114fcba3caf_0_350"/>
          <p:cNvSpPr txBox="1"/>
          <p:nvPr/>
        </p:nvSpPr>
        <p:spPr>
          <a:xfrm>
            <a:off x="5696763" y="3892475"/>
            <a:ext cx="3201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 for Literacy Book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4fcba3caf_0_3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= Depth of Knowledge</a:t>
            </a:r>
            <a:endParaRPr/>
          </a:p>
        </p:txBody>
      </p:sp>
      <p:grpSp>
        <p:nvGrpSpPr>
          <p:cNvPr id="210" name="Google Shape;210;g114fcba3caf_0_359"/>
          <p:cNvGrpSpPr/>
          <p:nvPr/>
        </p:nvGrpSpPr>
        <p:grpSpPr>
          <a:xfrm>
            <a:off x="841512" y="2010221"/>
            <a:ext cx="7460966" cy="1467369"/>
            <a:chOff x="7786" y="869159"/>
            <a:chExt cx="8844199" cy="2116500"/>
          </a:xfrm>
        </p:grpSpPr>
        <p:sp>
          <p:nvSpPr>
            <p:cNvPr id="211" name="Google Shape;211;g114fcba3caf_0_359"/>
            <p:cNvSpPr/>
            <p:nvPr/>
          </p:nvSpPr>
          <p:spPr>
            <a:xfrm>
              <a:off x="7786" y="869159"/>
              <a:ext cx="2327400" cy="2116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EDFFF"/>
                </a:gs>
                <a:gs pos="100000">
                  <a:srgbClr val="97FDF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14fcba3caf_0_359"/>
            <p:cNvSpPr txBox="1"/>
            <p:nvPr/>
          </p:nvSpPr>
          <p:spPr>
            <a:xfrm>
              <a:off x="69776" y="931149"/>
              <a:ext cx="2203500" cy="19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Mechanism to ensure the intent of the standard and level of student performance matches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114fcba3caf_0_359"/>
            <p:cNvSpPr/>
            <p:nvPr/>
          </p:nvSpPr>
          <p:spPr>
            <a:xfrm>
              <a:off x="2567957" y="1638810"/>
              <a:ext cx="493500" cy="577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EDFFF"/>
                </a:gs>
                <a:gs pos="100000">
                  <a:srgbClr val="97FDFF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g114fcba3caf_0_359"/>
            <p:cNvSpPr txBox="1"/>
            <p:nvPr/>
          </p:nvSpPr>
          <p:spPr>
            <a:xfrm>
              <a:off x="2567957" y="1754250"/>
              <a:ext cx="3453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14fcba3caf_0_359"/>
            <p:cNvSpPr/>
            <p:nvPr/>
          </p:nvSpPr>
          <p:spPr>
            <a:xfrm>
              <a:off x="3266186" y="869159"/>
              <a:ext cx="2327400" cy="2116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E200"/>
                </a:gs>
                <a:gs pos="100000">
                  <a:srgbClr val="FFFF63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g114fcba3caf_0_359"/>
            <p:cNvSpPr txBox="1"/>
            <p:nvPr/>
          </p:nvSpPr>
          <p:spPr>
            <a:xfrm>
              <a:off x="3328187" y="931151"/>
              <a:ext cx="2327400" cy="19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provide cognitive-processing ceiling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highest level students can be assessed</a:t>
              </a:r>
              <a:r>
                <a:rPr lang="en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 for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development</a:t>
              </a: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114fcba3caf_0_359"/>
            <p:cNvSpPr/>
            <p:nvPr/>
          </p:nvSpPr>
          <p:spPr>
            <a:xfrm>
              <a:off x="5826356" y="1638810"/>
              <a:ext cx="493500" cy="577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E200"/>
                </a:gs>
                <a:gs pos="100000">
                  <a:srgbClr val="FFFF63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g114fcba3caf_0_359"/>
            <p:cNvSpPr txBox="1"/>
            <p:nvPr/>
          </p:nvSpPr>
          <p:spPr>
            <a:xfrm>
              <a:off x="5826356" y="1754250"/>
              <a:ext cx="3453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114fcba3caf_0_359"/>
            <p:cNvSpPr/>
            <p:nvPr/>
          </p:nvSpPr>
          <p:spPr>
            <a:xfrm>
              <a:off x="6524585" y="869159"/>
              <a:ext cx="2327400" cy="2116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5E00"/>
                </a:gs>
                <a:gs pos="100000">
                  <a:srgbClr val="FF9670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114fcba3caf_0_359"/>
            <p:cNvSpPr txBox="1"/>
            <p:nvPr/>
          </p:nvSpPr>
          <p:spPr>
            <a:xfrm>
              <a:off x="6586575" y="931149"/>
              <a:ext cx="2203500" cy="19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ensure that teachers are teaching to a level that will promote student achievement </a:t>
              </a: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g114fcba3caf_0_359"/>
          <p:cNvSpPr/>
          <p:nvPr/>
        </p:nvSpPr>
        <p:spPr>
          <a:xfrm>
            <a:off x="2546693" y="1370027"/>
            <a:ext cx="405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cap="none">
                <a:solidFill>
                  <a:srgbClr val="4885ED"/>
                </a:solidFill>
                <a:latin typeface="Montserrat"/>
                <a:ea typeface="Montserrat"/>
                <a:cs typeface="Montserrat"/>
                <a:sym typeface="Montserrat"/>
              </a:rPr>
              <a:t>What is DOK?</a:t>
            </a:r>
            <a:endParaRPr sz="2400" cap="none">
              <a:solidFill>
                <a:srgbClr val="4885E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4fcba3caf_0_3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DOK Levels</a:t>
            </a:r>
            <a:endParaRPr/>
          </a:p>
        </p:txBody>
      </p:sp>
      <p:sp>
        <p:nvSpPr>
          <p:cNvPr id="227" name="Google Shape;227;g114fcba3caf_0_3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Level 1 - Recall &amp; Reproduction (surface &amp; rote)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Level 2 - Skills &amp; Concepts (compare/contrast)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Level 3 - Strategic Thinking/Reasoning (complex and justify response w/ evidence)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Level 4 - Extended Thinking (very complex and relating ideas in context/among content areas)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14fcba3caf_0_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37" y="245550"/>
            <a:ext cx="7354958" cy="38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14fcba3caf_0_397"/>
          <p:cNvSpPr txBox="1"/>
          <p:nvPr/>
        </p:nvSpPr>
        <p:spPr>
          <a:xfrm>
            <a:off x="7330760" y="3786444"/>
            <a:ext cx="14202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IDOE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4fcba3caf_0_5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Activity for Difficulty &amp; Complexity</a:t>
            </a:r>
            <a:endParaRPr/>
          </a:p>
        </p:txBody>
      </p:sp>
      <p:sp>
        <p:nvSpPr>
          <p:cNvPr id="239" name="Google Shape;239;g114fcba3caf_0_5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PLC or Grade Level Team: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 the Difficulty / Complexity Matrix and pick a grade level standard you will be teaching in the next month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Create a task from each of the 4 quadrants you will be able to implement and bring back to the PLC / Grade Level Team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56e8dab78_0_1"/>
          <p:cNvSpPr txBox="1">
            <a:spLocks noGrp="1"/>
          </p:cNvSpPr>
          <p:nvPr>
            <p:ph type="title"/>
          </p:nvPr>
        </p:nvSpPr>
        <p:spPr>
          <a:xfrm rot="-899">
            <a:off x="1260438" y="1459935"/>
            <a:ext cx="229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 what? </a:t>
            </a:r>
            <a:endParaRPr sz="4000"/>
          </a:p>
        </p:txBody>
      </p:sp>
      <p:sp>
        <p:nvSpPr>
          <p:cNvPr id="245" name="Google Shape;245;g1156e8dab78_0_1"/>
          <p:cNvSpPr txBox="1"/>
          <p:nvPr/>
        </p:nvSpPr>
        <p:spPr>
          <a:xfrm rot="-694">
            <a:off x="5512896" y="2883173"/>
            <a:ext cx="297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 What?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g1156e8dab7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863" y="1459616"/>
            <a:ext cx="2224271" cy="222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4fcba3caf_0_471"/>
          <p:cNvSpPr txBox="1">
            <a:spLocks noGrp="1"/>
          </p:cNvSpPr>
          <p:nvPr>
            <p:ph type="title"/>
          </p:nvPr>
        </p:nvSpPr>
        <p:spPr>
          <a:xfrm>
            <a:off x="221100" y="141125"/>
            <a:ext cx="870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The How: Skill Building and Instructional Strategies for the SAT</a:t>
            </a:r>
            <a:r>
              <a:rPr lang="en" sz="900"/>
              <a:t>®</a:t>
            </a:r>
            <a:r>
              <a:rPr lang="en" sz="1700"/>
              <a:t> </a:t>
            </a:r>
            <a:endParaRPr sz="3700"/>
          </a:p>
        </p:txBody>
      </p:sp>
      <p:sp>
        <p:nvSpPr>
          <p:cNvPr id="252" name="Google Shape;252;g114fcba3caf_0_471"/>
          <p:cNvSpPr txBox="1">
            <a:spLocks noGrp="1"/>
          </p:cNvSpPr>
          <p:nvPr>
            <p:ph type="body" idx="1"/>
          </p:nvPr>
        </p:nvSpPr>
        <p:spPr>
          <a:xfrm>
            <a:off x="221100" y="848575"/>
            <a:ext cx="870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Instructional Strategies In Action Checklist</a:t>
            </a:r>
            <a:endParaRPr sz="1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53" name="Google Shape;253;g114fcba3caf_0_4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423" y="1318598"/>
            <a:ext cx="4785150" cy="3703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4fcba3caf_0_5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of Instruction</a:t>
            </a:r>
            <a:endParaRPr/>
          </a:p>
        </p:txBody>
      </p:sp>
      <p:sp>
        <p:nvSpPr>
          <p:cNvPr id="79" name="Google Shape;79;g114fcba3caf_0_5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 = process of purposeful, self-regulatory judgement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Gives consideration to evidence, context, criteria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Literacy Classroom = intentional use of everyday reading, writing, and discussion in the classroom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4fcba3caf_0_136"/>
          <p:cNvSpPr txBox="1">
            <a:spLocks noGrp="1"/>
          </p:cNvSpPr>
          <p:nvPr>
            <p:ph type="title"/>
          </p:nvPr>
        </p:nvSpPr>
        <p:spPr>
          <a:xfrm>
            <a:off x="311700" y="244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Next Steps: Tips for Student Success with SAT</a:t>
            </a:r>
            <a:r>
              <a:rPr lang="en" sz="1000"/>
              <a:t>®</a:t>
            </a:r>
            <a:endParaRPr sz="3000"/>
          </a:p>
        </p:txBody>
      </p:sp>
      <p:sp>
        <p:nvSpPr>
          <p:cNvPr id="259" name="Google Shape;259;g114fcba3caf_0_136"/>
          <p:cNvSpPr txBox="1">
            <a:spLocks noGrp="1"/>
          </p:cNvSpPr>
          <p:nvPr>
            <p:ph type="body" idx="1"/>
          </p:nvPr>
        </p:nvSpPr>
        <p:spPr>
          <a:xfrm>
            <a:off x="311700" y="923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Register/Sign up for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Khan Academy</a:t>
            </a:r>
            <a:r>
              <a:rPr lang="en" sz="2000"/>
              <a:t> and practice!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Use evidence to support your arguments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Build up your reading stamina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Always analyze the informational graphics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Increase comfort reading and interpreting the U.S. founding documents and primary sources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Answer every question, guess if needed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4fcba3caf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Resource Slide</a:t>
            </a:r>
            <a:endParaRPr/>
          </a:p>
        </p:txBody>
      </p:sp>
      <p:sp>
        <p:nvSpPr>
          <p:cNvPr id="265" name="Google Shape;265;g114fcba3caf_0_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/>
              <a:t>Doug Fisher, Nancy Frey, John Hattie - </a:t>
            </a:r>
            <a:r>
              <a:rPr lang="en" sz="2100" i="1"/>
              <a:t>Visible Learning for Literacy</a:t>
            </a:r>
            <a:endParaRPr sz="21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Doug Fisher, Nancy Frey, John Hattie, and Marisol Thayre - </a:t>
            </a:r>
            <a:r>
              <a:rPr lang="en" sz="2100" i="1">
                <a:solidFill>
                  <a:schemeClr val="dk1"/>
                </a:solidFill>
              </a:rPr>
              <a:t>Teaching Literacy in the Visible Learning Classroom</a:t>
            </a:r>
            <a:endParaRPr sz="2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Indiana Department of Education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College Board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The Noun Project for Icons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66" name="Google Shape;266;g114fcba3caf_0_14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f39ddc1a6_0_17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8176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/>
              <a:t>Duke Lines</a:t>
            </a: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0"/>
              <a:t>@duke_lines</a:t>
            </a:r>
            <a:endParaRPr b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0"/>
              <a:t>dlines@cpcsc.k12.in.us</a:t>
            </a:r>
            <a:endParaRPr b="0"/>
          </a:p>
        </p:txBody>
      </p:sp>
      <p:sp>
        <p:nvSpPr>
          <p:cNvPr id="272" name="Google Shape;272;g9f39ddc1a6_0_17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9f39ddc1a6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350" y="445750"/>
            <a:ext cx="187642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9d7770ed6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 for attending!</a:t>
            </a:r>
            <a:endParaRPr/>
          </a:p>
        </p:txBody>
      </p:sp>
      <p:sp>
        <p:nvSpPr>
          <p:cNvPr id="279" name="Google Shape;279;gd9d7770ed6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Please complete the short feedback survey on the screen.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Don’t forget to download your PGP Certificate from the webcast toolbar. </a:t>
            </a:r>
            <a:endParaRPr/>
          </a:p>
        </p:txBody>
      </p:sp>
      <p:pic>
        <p:nvPicPr>
          <p:cNvPr id="280" name="Google Shape;280;gd9d7770e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8925" y="3118950"/>
            <a:ext cx="36766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d9d7770ed6_0_0"/>
          <p:cNvSpPr/>
          <p:nvPr/>
        </p:nvSpPr>
        <p:spPr>
          <a:xfrm>
            <a:off x="5928525" y="3195200"/>
            <a:ext cx="786900" cy="8325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d9d7770ed6_0_0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4fcba3caf_0_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Your Staff &amp; Students</a:t>
            </a:r>
            <a:endParaRPr/>
          </a:p>
        </p:txBody>
      </p:sp>
      <p:sp>
        <p:nvSpPr>
          <p:cNvPr id="85" name="Google Shape;85;g114fcba3caf_0_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Are they predominantly the consumers or producers of their teaching &amp; learning?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/>
              <a:t>Are they passively or actively engaged in their teaching &amp; learning?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4fcba3caf_0_4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Why for Critical Thinking</a:t>
            </a:r>
            <a:endParaRPr/>
          </a:p>
        </p:txBody>
      </p:sp>
      <p:sp>
        <p:nvSpPr>
          <p:cNvPr id="91" name="Google Shape;91;g114fcba3caf_0_4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“Our job is not to prepare students for </a:t>
            </a:r>
            <a:r>
              <a:rPr lang="en" sz="3300" i="1"/>
              <a:t>something</a:t>
            </a:r>
            <a:r>
              <a:rPr lang="en" sz="3300"/>
              <a:t>. Our job is to help students prepare themselves for </a:t>
            </a:r>
            <a:r>
              <a:rPr lang="en" sz="3300" u="sng"/>
              <a:t>ANYTHING</a:t>
            </a:r>
            <a:r>
              <a:rPr lang="en" sz="3300"/>
              <a:t>.”</a:t>
            </a:r>
            <a:endParaRPr sz="330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3300"/>
              <a:t>A.J. Juliani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14fcba3caf_0_1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3874" y="0"/>
            <a:ext cx="4006575" cy="41557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14fcba3caf_0_152"/>
          <p:cNvSpPr txBox="1"/>
          <p:nvPr/>
        </p:nvSpPr>
        <p:spPr>
          <a:xfrm>
            <a:off x="6616625" y="3669225"/>
            <a:ext cx="207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Graphic credit to George Couros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4fcba3caf_0_4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What of Critical Thinking</a:t>
            </a:r>
            <a:endParaRPr/>
          </a:p>
        </p:txBody>
      </p:sp>
      <p:sp>
        <p:nvSpPr>
          <p:cNvPr id="103" name="Google Shape;103;g114fcba3caf_0_4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What comes to mind when you think of critical thinking?</a:t>
            </a:r>
            <a:endParaRPr sz="23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Examine (Observe, Look &amp; Listen)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Inquire (Ask lots of questions)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Understand &amp; Interpret the problem (Analysis)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Propose &amp; Navigate ideas with Peer Edit, Storming, and Norming (Collaboration &amp; Communication)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Problem-Solve (Practice &amp; Prototype)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Make Inferences (draw conclusions and report out based on evidence)</a:t>
            </a:r>
            <a:endParaRPr sz="2100"/>
          </a:p>
        </p:txBody>
      </p:sp>
      <p:pic>
        <p:nvPicPr>
          <p:cNvPr id="104" name="Google Shape;104;g114fcba3caf_0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175" y="445025"/>
            <a:ext cx="1146126" cy="114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4fcba3caf_0_5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Myths of Critical Thinking</a:t>
            </a:r>
            <a:endParaRPr/>
          </a:p>
        </p:txBody>
      </p:sp>
      <p:sp>
        <p:nvSpPr>
          <p:cNvPr id="110" name="Google Shape;110;g114fcba3caf_0_5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 is just another subject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Critical Thinking is only for high achieving students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Critical Thinking is a quick-fix strategy or just a big abstraction or “buzzword” in education</a:t>
            </a:r>
            <a:endParaRPr/>
          </a:p>
        </p:txBody>
      </p:sp>
      <p:pic>
        <p:nvPicPr>
          <p:cNvPr id="111" name="Google Shape;111;g114fcba3caf_0_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250" y="445025"/>
            <a:ext cx="1436050" cy="14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4fcba3caf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the SAT</a:t>
            </a:r>
            <a:r>
              <a:rPr lang="en" sz="1600"/>
              <a:t>® </a:t>
            </a:r>
            <a:r>
              <a:rPr lang="en"/>
              <a:t>in Mind</a:t>
            </a:r>
            <a:endParaRPr/>
          </a:p>
        </p:txBody>
      </p:sp>
      <p:sp>
        <p:nvSpPr>
          <p:cNvPr id="117" name="Google Shape;117;g114fcba3caf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students need to know for post high school success?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Analyze Data (charts, tables, graphs)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Comprehend challenging literary and informational texts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Revise and edit extended texts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Use evidence in reading and writing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Use and Understand words in context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***From College Board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1733"/>
      </a:dk1>
      <a:lt1>
        <a:srgbClr val="FFFFFF"/>
      </a:lt1>
      <a:dk2>
        <a:srgbClr val="001733"/>
      </a:dk2>
      <a:lt2>
        <a:srgbClr val="EEEEEE"/>
      </a:lt2>
      <a:accent1>
        <a:srgbClr val="169444"/>
      </a:accent1>
      <a:accent2>
        <a:srgbClr val="FF8F01"/>
      </a:accent2>
      <a:accent3>
        <a:srgbClr val="ABD81A"/>
      </a:accent3>
      <a:accent4>
        <a:srgbClr val="C6121E"/>
      </a:accent4>
      <a:accent5>
        <a:srgbClr val="167A91"/>
      </a:accent5>
      <a:accent6>
        <a:srgbClr val="000000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1263</Words>
  <Application>Microsoft Office PowerPoint</Application>
  <PresentationFormat>On-screen Show (16:9)</PresentationFormat>
  <Paragraphs>140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Arvo</vt:lpstr>
      <vt:lpstr>Montserrat</vt:lpstr>
      <vt:lpstr>Raleway</vt:lpstr>
      <vt:lpstr>Roboto</vt:lpstr>
      <vt:lpstr>Simple Light</vt:lpstr>
      <vt:lpstr>PowerPoint Presentation</vt:lpstr>
      <vt:lpstr>Take Control of your Learning Experience</vt:lpstr>
      <vt:lpstr>Language of Instruction</vt:lpstr>
      <vt:lpstr>Consider Your Staff &amp; Students</vt:lpstr>
      <vt:lpstr>The Why for Critical Thinking</vt:lpstr>
      <vt:lpstr>PowerPoint Presentation</vt:lpstr>
      <vt:lpstr>The What of Critical Thinking</vt:lpstr>
      <vt:lpstr>The Myths of Critical Thinking</vt:lpstr>
      <vt:lpstr>With the SAT® in Mind</vt:lpstr>
      <vt:lpstr>How might we be more selective and intentional in teaching and learning in order to engage and empower our students in literacy?</vt:lpstr>
      <vt:lpstr>Effective Literacy Instruction</vt:lpstr>
      <vt:lpstr>PowerPoint Presentation</vt:lpstr>
      <vt:lpstr>PowerPoint Presentation</vt:lpstr>
      <vt:lpstr>PowerPoint Presentation</vt:lpstr>
      <vt:lpstr>PowerPoint Presentation</vt:lpstr>
      <vt:lpstr>Importance of Teacher Clarity</vt:lpstr>
      <vt:lpstr>PowerPoint Presentation</vt:lpstr>
      <vt:lpstr>PowerPoint Presentation</vt:lpstr>
      <vt:lpstr>Critical Thinking with Literacy in Mind</vt:lpstr>
      <vt:lpstr>PowerPoint Presentation</vt:lpstr>
      <vt:lpstr>Difficulty vs Complexity</vt:lpstr>
      <vt:lpstr>PowerPoint Presentation</vt:lpstr>
      <vt:lpstr>PowerPoint Presentation</vt:lpstr>
      <vt:lpstr>Complexity = Depth of Knowledge</vt:lpstr>
      <vt:lpstr>DOK Levels</vt:lpstr>
      <vt:lpstr>PowerPoint Presentation</vt:lpstr>
      <vt:lpstr>Task Activity for Difficulty &amp; Complexity</vt:lpstr>
      <vt:lpstr>So what? </vt:lpstr>
      <vt:lpstr>The How: Skill Building and Instructional Strategies for the SAT® </vt:lpstr>
      <vt:lpstr>Next Steps: Tips for Student Success with SAT®</vt:lpstr>
      <vt:lpstr>Resource Slide</vt:lpstr>
      <vt:lpstr>PowerPoint Presentation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Critical Thinkers in the Literacy Classroom</dc:title>
  <cp:lastModifiedBy>Martie Hoofer</cp:lastModifiedBy>
  <cp:revision>2</cp:revision>
  <dcterms:modified xsi:type="dcterms:W3CDTF">2022-03-03T19:01:19Z</dcterms:modified>
</cp:coreProperties>
</file>