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56"/>
  </p:notesMasterIdLst>
  <p:sldIdLst>
    <p:sldId id="256" r:id="rId2"/>
    <p:sldId id="257" r:id="rId3"/>
    <p:sldId id="258" r:id="rId4"/>
    <p:sldId id="259" r:id="rId5"/>
    <p:sldId id="260" r:id="rId6"/>
    <p:sldId id="261" r:id="rId7"/>
    <p:sldId id="650" r:id="rId8"/>
    <p:sldId id="262" r:id="rId9"/>
    <p:sldId id="263" r:id="rId10"/>
    <p:sldId id="652"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Lst>
  <p:sldSz cx="9144000" cy="5143500" type="screen16x9"/>
  <p:notesSz cx="6858000" cy="9144000"/>
  <p:embeddedFontLst>
    <p:embeddedFont>
      <p:font typeface="Amasis MT Pro Black" panose="02040A04050005020304" pitchFamily="18" charset="0"/>
      <p:bold r:id="rId57"/>
      <p:boldItalic r:id="rId58"/>
    </p:embeddedFont>
    <p:embeddedFont>
      <p:font typeface="Roboto" panose="02000000000000000000" pitchFamily="2"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4660"/>
  </p:normalViewPr>
  <p:slideViewPr>
    <p:cSldViewPr snapToGrid="0">
      <p:cViewPr varScale="1">
        <p:scale>
          <a:sx n="114" d="100"/>
          <a:sy n="114" d="100"/>
        </p:scale>
        <p:origin x="102" y="3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FEA17A-65D1-4EC0-9842-7F44F706752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EB2A99F-E690-428F-AAE9-7DC55D1C57B2}">
      <dgm:prSet/>
      <dgm:spPr/>
      <dgm:t>
        <a:bodyPr/>
        <a:lstStyle/>
        <a:p>
          <a:r>
            <a:rPr lang="en-US" b="1"/>
            <a:t>CULTURAL COMPETENCE</a:t>
          </a:r>
          <a:r>
            <a:rPr lang="en-US"/>
            <a:t>, “ is the awareness, knowledge, and skills needed to function effectively with culturally diverse populations.” Sue &amp; Sue, 2016</a:t>
          </a:r>
        </a:p>
      </dgm:t>
    </dgm:pt>
    <dgm:pt modelId="{6402B737-747A-4DA0-B93A-CA60EC21118B}" type="parTrans" cxnId="{29778BCF-243E-43A7-8C80-483EB07A34F9}">
      <dgm:prSet/>
      <dgm:spPr/>
      <dgm:t>
        <a:bodyPr/>
        <a:lstStyle/>
        <a:p>
          <a:endParaRPr lang="en-US"/>
        </a:p>
      </dgm:t>
    </dgm:pt>
    <dgm:pt modelId="{37F685CD-25F0-4EE0-8808-EE44AAB094D1}" type="sibTrans" cxnId="{29778BCF-243E-43A7-8C80-483EB07A34F9}">
      <dgm:prSet/>
      <dgm:spPr/>
      <dgm:t>
        <a:bodyPr/>
        <a:lstStyle/>
        <a:p>
          <a:endParaRPr lang="en-US"/>
        </a:p>
      </dgm:t>
    </dgm:pt>
    <dgm:pt modelId="{88792004-10E9-4D26-AD7D-23B30C7E392B}">
      <dgm:prSet/>
      <dgm:spPr/>
      <dgm:t>
        <a:bodyPr/>
        <a:lstStyle/>
        <a:p>
          <a:r>
            <a:rPr lang="en-US" b="1"/>
            <a:t>CULTURAL RESPONSIVENESS</a:t>
          </a:r>
          <a:r>
            <a:rPr lang="en-US"/>
            <a:t>, “is a person’s ability to first and foremost be aware of and understand what it means to be responsive and then follow that awareness up with action that leads them to respond empathically, compassionately, justly, sensitively, kindheartedly with goodwill toward individuals who are culturally diverse of space and place.”</a:t>
          </a:r>
        </a:p>
      </dgm:t>
    </dgm:pt>
    <dgm:pt modelId="{DB0DE080-EF1D-49A1-AF18-62514C631BF2}" type="parTrans" cxnId="{5C9F3137-7E30-48B3-B684-F225A603A875}">
      <dgm:prSet/>
      <dgm:spPr/>
      <dgm:t>
        <a:bodyPr/>
        <a:lstStyle/>
        <a:p>
          <a:endParaRPr lang="en-US"/>
        </a:p>
      </dgm:t>
    </dgm:pt>
    <dgm:pt modelId="{8200CCC5-978F-4DEF-9A27-C4012F34FB40}" type="sibTrans" cxnId="{5C9F3137-7E30-48B3-B684-F225A603A875}">
      <dgm:prSet/>
      <dgm:spPr/>
      <dgm:t>
        <a:bodyPr/>
        <a:lstStyle/>
        <a:p>
          <a:endParaRPr lang="en-US"/>
        </a:p>
      </dgm:t>
    </dgm:pt>
    <dgm:pt modelId="{632A93AD-BDC1-45CD-AFC9-154173C9CA6C}" type="pres">
      <dgm:prSet presAssocID="{54FEA17A-65D1-4EC0-9842-7F44F7067522}" presName="linear" presStyleCnt="0">
        <dgm:presLayoutVars>
          <dgm:animLvl val="lvl"/>
          <dgm:resizeHandles val="exact"/>
        </dgm:presLayoutVars>
      </dgm:prSet>
      <dgm:spPr/>
    </dgm:pt>
    <dgm:pt modelId="{F57BCC63-1998-4410-9EAE-4C321E1EB6ED}" type="pres">
      <dgm:prSet presAssocID="{DEB2A99F-E690-428F-AAE9-7DC55D1C57B2}" presName="parentText" presStyleLbl="node1" presStyleIdx="0" presStyleCnt="2">
        <dgm:presLayoutVars>
          <dgm:chMax val="0"/>
          <dgm:bulletEnabled val="1"/>
        </dgm:presLayoutVars>
      </dgm:prSet>
      <dgm:spPr/>
    </dgm:pt>
    <dgm:pt modelId="{2D7129CD-65E2-4CFE-BDF4-5B555370622D}" type="pres">
      <dgm:prSet presAssocID="{37F685CD-25F0-4EE0-8808-EE44AAB094D1}" presName="spacer" presStyleCnt="0"/>
      <dgm:spPr/>
    </dgm:pt>
    <dgm:pt modelId="{A89CDD88-65AF-4817-BC7C-FA6B7A2EBA51}" type="pres">
      <dgm:prSet presAssocID="{88792004-10E9-4D26-AD7D-23B30C7E392B}" presName="parentText" presStyleLbl="node1" presStyleIdx="1" presStyleCnt="2">
        <dgm:presLayoutVars>
          <dgm:chMax val="0"/>
          <dgm:bulletEnabled val="1"/>
        </dgm:presLayoutVars>
      </dgm:prSet>
      <dgm:spPr/>
    </dgm:pt>
  </dgm:ptLst>
  <dgm:cxnLst>
    <dgm:cxn modelId="{FC7B4D10-7B24-499F-9BD3-8DA32DFBD62A}" type="presOf" srcId="{DEB2A99F-E690-428F-AAE9-7DC55D1C57B2}" destId="{F57BCC63-1998-4410-9EAE-4C321E1EB6ED}" srcOrd="0" destOrd="0" presId="urn:microsoft.com/office/officeart/2005/8/layout/vList2"/>
    <dgm:cxn modelId="{5C9F3137-7E30-48B3-B684-F225A603A875}" srcId="{54FEA17A-65D1-4EC0-9842-7F44F7067522}" destId="{88792004-10E9-4D26-AD7D-23B30C7E392B}" srcOrd="1" destOrd="0" parTransId="{DB0DE080-EF1D-49A1-AF18-62514C631BF2}" sibTransId="{8200CCC5-978F-4DEF-9A27-C4012F34FB40}"/>
    <dgm:cxn modelId="{F8504C9C-54FD-4818-8376-8CFCD5A7A4B9}" type="presOf" srcId="{88792004-10E9-4D26-AD7D-23B30C7E392B}" destId="{A89CDD88-65AF-4817-BC7C-FA6B7A2EBA51}" srcOrd="0" destOrd="0" presId="urn:microsoft.com/office/officeart/2005/8/layout/vList2"/>
    <dgm:cxn modelId="{E943E8AA-7FEA-4727-B471-1FD5EA7F7CA8}" type="presOf" srcId="{54FEA17A-65D1-4EC0-9842-7F44F7067522}" destId="{632A93AD-BDC1-45CD-AFC9-154173C9CA6C}" srcOrd="0" destOrd="0" presId="urn:microsoft.com/office/officeart/2005/8/layout/vList2"/>
    <dgm:cxn modelId="{29778BCF-243E-43A7-8C80-483EB07A34F9}" srcId="{54FEA17A-65D1-4EC0-9842-7F44F7067522}" destId="{DEB2A99F-E690-428F-AAE9-7DC55D1C57B2}" srcOrd="0" destOrd="0" parTransId="{6402B737-747A-4DA0-B93A-CA60EC21118B}" sibTransId="{37F685CD-25F0-4EE0-8808-EE44AAB094D1}"/>
    <dgm:cxn modelId="{17B40FFE-60D0-4108-98E8-1D571A59F8E1}" type="presParOf" srcId="{632A93AD-BDC1-45CD-AFC9-154173C9CA6C}" destId="{F57BCC63-1998-4410-9EAE-4C321E1EB6ED}" srcOrd="0" destOrd="0" presId="urn:microsoft.com/office/officeart/2005/8/layout/vList2"/>
    <dgm:cxn modelId="{7E8DDFE8-73A6-4469-B14F-1A3FD62EBD83}" type="presParOf" srcId="{632A93AD-BDC1-45CD-AFC9-154173C9CA6C}" destId="{2D7129CD-65E2-4CFE-BDF4-5B555370622D}" srcOrd="1" destOrd="0" presId="urn:microsoft.com/office/officeart/2005/8/layout/vList2"/>
    <dgm:cxn modelId="{C1C4FA21-D03C-4F30-A74A-BE7FAC7C6830}" type="presParOf" srcId="{632A93AD-BDC1-45CD-AFC9-154173C9CA6C}" destId="{A89CDD88-65AF-4817-BC7C-FA6B7A2EBA51}"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BCC63-1998-4410-9EAE-4C321E1EB6ED}">
      <dsp:nvSpPr>
        <dsp:cNvPr id="0" name=""/>
        <dsp:cNvSpPr/>
      </dsp:nvSpPr>
      <dsp:spPr>
        <a:xfrm>
          <a:off x="0" y="150253"/>
          <a:ext cx="3528732" cy="15014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CULTURAL COMPETENCE</a:t>
          </a:r>
          <a:r>
            <a:rPr lang="en-US" sz="1200" kern="1200"/>
            <a:t>, “ is the awareness, knowledge, and skills needed to function effectively with culturally diverse populations.” Sue &amp; Sue, 2016</a:t>
          </a:r>
        </a:p>
      </dsp:txBody>
      <dsp:txXfrm>
        <a:off x="73292" y="223545"/>
        <a:ext cx="3382148" cy="1354818"/>
      </dsp:txXfrm>
    </dsp:sp>
    <dsp:sp modelId="{A89CDD88-65AF-4817-BC7C-FA6B7A2EBA51}">
      <dsp:nvSpPr>
        <dsp:cNvPr id="0" name=""/>
        <dsp:cNvSpPr/>
      </dsp:nvSpPr>
      <dsp:spPr>
        <a:xfrm>
          <a:off x="0" y="1686216"/>
          <a:ext cx="3528732" cy="15014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CULTURAL RESPONSIVENESS</a:t>
          </a:r>
          <a:r>
            <a:rPr lang="en-US" sz="1200" kern="1200"/>
            <a:t>, “is a person’s ability to first and foremost be aware of and understand what it means to be responsive and then follow that awareness up with action that leads them to respond empathically, compassionately, justly, sensitively, kindheartedly with goodwill toward individuals who are culturally diverse of space and place.”</a:t>
          </a:r>
        </a:p>
      </dsp:txBody>
      <dsp:txXfrm>
        <a:off x="73292" y="1759508"/>
        <a:ext cx="3382148" cy="13548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a9db94c5bf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a9db94c5bf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1613229f6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1613229f6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1613229f6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1613229f6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1613229f6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1613229f6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1613229f62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1613229f62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1613229f62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1613229f62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1613229f62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1613229f62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1613229f62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1613229f62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1613229f62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1613229f62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1613229f62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1613229f62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613229f6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613229f6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ea4df20f8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ea4df20f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1613229f62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1613229f6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1613229f62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1613229f62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1613229f62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1613229f62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1613229f62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1613229f62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1613229f62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1613229f62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1613229f62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1613229f62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1613229f62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1613229f62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1613229f62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1613229f6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1613229f62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1613229f62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1613229f62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1613229f62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e42b3db19c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a:t>
            </a:r>
            <a:endParaRPr/>
          </a:p>
        </p:txBody>
      </p:sp>
      <p:sp>
        <p:nvSpPr>
          <p:cNvPr id="117" name="Google Shape;117;ge42b3db19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613229f62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613229f62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1613229f62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1613229f62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1613229f62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1613229f62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1613229f62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1613229f62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1613229f62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1613229f62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1613229f62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1613229f62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1613229f62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1613229f62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1613229f62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1613229f62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1613229f62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1613229f62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1613229f62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1613229f62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108d5f9ab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108d5f9ab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1613229f62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1613229f62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1613229f62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1613229f62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1613229f62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1613229f62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1613229f62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1613229f62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1613229f62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1613229f62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1613229f62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1613229f62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1613229f6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1613229f6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1613229f62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1613229f62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1613229f62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1613229f62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0b8081e4c4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0b8081e4c4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1613229f6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1613229f6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e42b3db19c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e42b3db19c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 CEUs will be emailed by INSSWA President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a2e51ddc8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a2e51ddc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ea4df20f8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ea4df20f8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Amanda</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1613229f6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1613229f6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1613229f6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1613229f6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1613229f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1613229f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1613229f6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1613229f6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IESC Title Slide">
  <p:cSld name="TITLE_1">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op Purchasing Title Slide">
  <p:cSld name="SECTION_HEADER_1">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4" name="Google Shape;54;p14"/>
          <p:cNvPicPr preferRelativeResize="0"/>
          <p:nvPr/>
        </p:nvPicPr>
        <p:blipFill>
          <a:blip r:embed="rId3">
            <a:alphaModFix/>
          </a:blip>
          <a:stretch>
            <a:fillRect/>
          </a:stretch>
        </p:blipFill>
        <p:spPr>
          <a:xfrm>
            <a:off x="914400" y="2052638"/>
            <a:ext cx="7315200" cy="10382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ndiana Online Title Slide">
  <p:cSld name="TITLE_AND_TWO_COLUMNS_1">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7" name="Google Shape;57;p15"/>
          <p:cNvPicPr preferRelativeResize="0"/>
          <p:nvPr/>
        </p:nvPicPr>
        <p:blipFill rotWithShape="1">
          <a:blip r:embed="rId3">
            <a:alphaModFix/>
          </a:blip>
          <a:srcRect r="24511"/>
          <a:stretch/>
        </p:blipFill>
        <p:spPr>
          <a:xfrm>
            <a:off x="945200" y="1627400"/>
            <a:ext cx="6691549" cy="16404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diana Online Text Slide">
  <p:cSld name="TITLE_ONLY_1">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 name="Google Shape;6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16"/>
          <p:cNvSpPr txBox="1">
            <a:spLocks noGrp="1"/>
          </p:cNvSpPr>
          <p:nvPr>
            <p:ph type="body" idx="1"/>
          </p:nvPr>
        </p:nvSpPr>
        <p:spPr>
          <a:xfrm>
            <a:off x="311700" y="1152475"/>
            <a:ext cx="8520600" cy="3051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OP Text Slide ">
  <p:cSld name="TITLE_ONLY_1_1">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5" name="Google Shape;65;p17"/>
          <p:cNvSpPr txBox="1">
            <a:spLocks noGrp="1"/>
          </p:cNvSpPr>
          <p:nvPr>
            <p:ph type="body" idx="1"/>
          </p:nvPr>
        </p:nvSpPr>
        <p:spPr>
          <a:xfrm>
            <a:off x="311700" y="1152475"/>
            <a:ext cx="8520600" cy="3065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LConnect Title Slide">
  <p:cSld name="ONE_COLUMN_TEXT_1">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8" name="Google Shape;68;p18"/>
          <p:cNvPicPr preferRelativeResize="0"/>
          <p:nvPr/>
        </p:nvPicPr>
        <p:blipFill>
          <a:blip r:embed="rId3">
            <a:alphaModFix/>
          </a:blip>
          <a:stretch>
            <a:fillRect/>
          </a:stretch>
        </p:blipFill>
        <p:spPr>
          <a:xfrm>
            <a:off x="1244800" y="1524000"/>
            <a:ext cx="6654400" cy="18285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LConnect Text Slide">
  <p:cSld name="MAIN_POINT_1">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9"/>
          <p:cNvSpPr txBox="1">
            <a:spLocks noGrp="1"/>
          </p:cNvSpPr>
          <p:nvPr>
            <p:ph type="body" idx="1"/>
          </p:nvPr>
        </p:nvSpPr>
        <p:spPr>
          <a:xfrm>
            <a:off x="311700" y="1152475"/>
            <a:ext cx="8520600" cy="30585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river Education Title Slide">
  <p:cSld name="SECTION_TITLE_AND_DESCRIPTION_1">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river Education Text Slide">
  <p:cSld name="CAPTION_ONLY_1">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7" name="Google Shape;77;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21"/>
          <p:cNvSpPr txBox="1">
            <a:spLocks noGrp="1"/>
          </p:cNvSpPr>
          <p:nvPr>
            <p:ph type="body" idx="1"/>
          </p:nvPr>
        </p:nvSpPr>
        <p:spPr>
          <a:xfrm>
            <a:off x="311700" y="1152475"/>
            <a:ext cx="8520600" cy="3051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Font typeface="Roboto"/>
              <a:buNone/>
              <a:defRPr sz="3600">
                <a:latin typeface="Roboto"/>
                <a:ea typeface="Roboto"/>
                <a:cs typeface="Roboto"/>
                <a:sym typeface="Roboto"/>
              </a:defRPr>
            </a:lvl2pPr>
            <a:lvl3pPr lvl="2" algn="ctr">
              <a:spcBef>
                <a:spcPts val="0"/>
              </a:spcBef>
              <a:spcAft>
                <a:spcPts val="0"/>
              </a:spcAft>
              <a:buSzPts val="3600"/>
              <a:buFont typeface="Roboto"/>
              <a:buNone/>
              <a:defRPr sz="3600">
                <a:latin typeface="Roboto"/>
                <a:ea typeface="Roboto"/>
                <a:cs typeface="Roboto"/>
                <a:sym typeface="Roboto"/>
              </a:defRPr>
            </a:lvl3pPr>
            <a:lvl4pPr lvl="3" algn="ctr">
              <a:spcBef>
                <a:spcPts val="0"/>
              </a:spcBef>
              <a:spcAft>
                <a:spcPts val="0"/>
              </a:spcAft>
              <a:buSzPts val="3600"/>
              <a:buFont typeface="Roboto"/>
              <a:buNone/>
              <a:defRPr sz="3600">
                <a:latin typeface="Roboto"/>
                <a:ea typeface="Roboto"/>
                <a:cs typeface="Roboto"/>
                <a:sym typeface="Roboto"/>
              </a:defRPr>
            </a:lvl4pPr>
            <a:lvl5pPr lvl="4" algn="ctr">
              <a:spcBef>
                <a:spcPts val="0"/>
              </a:spcBef>
              <a:spcAft>
                <a:spcPts val="0"/>
              </a:spcAft>
              <a:buSzPts val="3600"/>
              <a:buFont typeface="Roboto"/>
              <a:buNone/>
              <a:defRPr sz="3600">
                <a:latin typeface="Roboto"/>
                <a:ea typeface="Roboto"/>
                <a:cs typeface="Roboto"/>
                <a:sym typeface="Roboto"/>
              </a:defRPr>
            </a:lvl5pPr>
            <a:lvl6pPr lvl="5" algn="ctr">
              <a:spcBef>
                <a:spcPts val="0"/>
              </a:spcBef>
              <a:spcAft>
                <a:spcPts val="0"/>
              </a:spcAft>
              <a:buSzPts val="3600"/>
              <a:buFont typeface="Roboto"/>
              <a:buNone/>
              <a:defRPr sz="3600">
                <a:latin typeface="Roboto"/>
                <a:ea typeface="Roboto"/>
                <a:cs typeface="Roboto"/>
                <a:sym typeface="Roboto"/>
              </a:defRPr>
            </a:lvl6pPr>
            <a:lvl7pPr lvl="6" algn="ctr">
              <a:spcBef>
                <a:spcPts val="0"/>
              </a:spcBef>
              <a:spcAft>
                <a:spcPts val="0"/>
              </a:spcAft>
              <a:buSzPts val="3600"/>
              <a:buFont typeface="Roboto"/>
              <a:buNone/>
              <a:defRPr sz="3600">
                <a:latin typeface="Roboto"/>
                <a:ea typeface="Roboto"/>
                <a:cs typeface="Roboto"/>
                <a:sym typeface="Roboto"/>
              </a:defRPr>
            </a:lvl7pPr>
            <a:lvl8pPr lvl="7" algn="ctr">
              <a:spcBef>
                <a:spcPts val="0"/>
              </a:spcBef>
              <a:spcAft>
                <a:spcPts val="0"/>
              </a:spcAft>
              <a:buSzPts val="3600"/>
              <a:buFont typeface="Roboto"/>
              <a:buNone/>
              <a:defRPr sz="3600">
                <a:latin typeface="Roboto"/>
                <a:ea typeface="Roboto"/>
                <a:cs typeface="Roboto"/>
                <a:sym typeface="Roboto"/>
              </a:defRPr>
            </a:lvl8pPr>
            <a:lvl9pPr lvl="8" algn="ctr">
              <a:spcBef>
                <a:spcPts val="0"/>
              </a:spcBef>
              <a:spcAft>
                <a:spcPts val="0"/>
              </a:spcAft>
              <a:buSzPts val="3600"/>
              <a:buFont typeface="Roboto"/>
              <a:buNone/>
              <a:defRPr sz="3600">
                <a:latin typeface="Roboto"/>
                <a:ea typeface="Roboto"/>
                <a:cs typeface="Roboto"/>
                <a:sym typeface="Roboto"/>
              </a:defRPr>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edia Services Title Slide">
  <p:cSld name="BIG_NUMBER_1">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1" name="Google Shape;81;p22"/>
          <p:cNvPicPr preferRelativeResize="0"/>
          <p:nvPr/>
        </p:nvPicPr>
        <p:blipFill>
          <a:blip r:embed="rId3">
            <a:alphaModFix/>
          </a:blip>
          <a:stretch>
            <a:fillRect/>
          </a:stretch>
        </p:blipFill>
        <p:spPr>
          <a:xfrm>
            <a:off x="688175" y="2006200"/>
            <a:ext cx="7581900" cy="10382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unselor Connect Title Slide ">
  <p:cSld name="BIG_NUMBER_1_1">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unselor Connect Title Slide  Grey">
  <p:cSld name="BIG_NUMBER_1_1_1">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edia Services Text Slide">
  <p:cSld name="BLANK_1">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8" name="Google Shape;88;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 name="Google Shape;89;p25"/>
          <p:cNvSpPr txBox="1">
            <a:spLocks noGrp="1"/>
          </p:cNvSpPr>
          <p:nvPr>
            <p:ph type="body" idx="1"/>
          </p:nvPr>
        </p:nvSpPr>
        <p:spPr>
          <a:xfrm>
            <a:off x="311700" y="1152475"/>
            <a:ext cx="8520600" cy="3051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unselor Connect Text Slide ">
  <p:cSld name="BLANK_1_1">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2" name="Google Shape;92;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6"/>
          <p:cNvSpPr txBox="1">
            <a:spLocks noGrp="1"/>
          </p:cNvSpPr>
          <p:nvPr>
            <p:ph type="body" idx="1"/>
          </p:nvPr>
        </p:nvSpPr>
        <p:spPr>
          <a:xfrm>
            <a:off x="311700" y="1152475"/>
            <a:ext cx="8520600" cy="3051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4"/>
        <p:cNvGrpSpPr/>
        <p:nvPr/>
      </p:nvGrpSpPr>
      <p:grpSpPr>
        <a:xfrm>
          <a:off x="0" y="0"/>
          <a:ext cx="0" cy="0"/>
          <a:chOff x="0" y="0"/>
          <a:chExt cx="0" cy="0"/>
        </a:xfrm>
      </p:grpSpPr>
      <p:sp>
        <p:nvSpPr>
          <p:cNvPr id="95" name="Google Shape;95;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96" name="Google Shape;96;p2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7" name="Google Shape;97;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98" name="Google Shape;98;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99" name="Google Shape;99;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p:cSld name="SECTION_HEADER_2">
    <p:spTree>
      <p:nvGrpSpPr>
        <p:cNvPr id="1" name="Shape 100"/>
        <p:cNvGrpSpPr/>
        <p:nvPr/>
      </p:nvGrpSpPr>
      <p:grpSpPr>
        <a:xfrm>
          <a:off x="0" y="0"/>
          <a:ext cx="0" cy="0"/>
          <a:chOff x="0" y="0"/>
          <a:chExt cx="0" cy="0"/>
        </a:xfrm>
      </p:grpSpPr>
      <p:sp>
        <p:nvSpPr>
          <p:cNvPr id="101" name="Google Shape;101;p28"/>
          <p:cNvSpPr txBox="1">
            <a:spLocks noGrp="1"/>
          </p:cNvSpPr>
          <p:nvPr>
            <p:ph type="title"/>
          </p:nvPr>
        </p:nvSpPr>
        <p:spPr>
          <a:xfrm>
            <a:off x="623888" y="1884469"/>
            <a:ext cx="7886700" cy="21396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5400"/>
              <a:buFont typeface="Helvetica Neue"/>
              <a:buNone/>
              <a:defRPr sz="5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8"/>
          <p:cNvSpPr txBox="1">
            <a:spLocks noGrp="1"/>
          </p:cNvSpPr>
          <p:nvPr>
            <p:ph type="body" idx="1"/>
          </p:nvPr>
        </p:nvSpPr>
        <p:spPr>
          <a:xfrm>
            <a:off x="623888" y="4044264"/>
            <a:ext cx="7886700" cy="823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1600"/>
              </a:spcBef>
              <a:spcAft>
                <a:spcPts val="0"/>
              </a:spcAft>
              <a:buClr>
                <a:srgbClr val="888888"/>
              </a:buClr>
              <a:buSzPts val="2000"/>
              <a:buNone/>
              <a:defRPr sz="2000">
                <a:solidFill>
                  <a:srgbClr val="888888"/>
                </a:solidFill>
              </a:defRPr>
            </a:lvl2pPr>
            <a:lvl3pPr marL="1371600" lvl="2" indent="-228600" algn="l" rtl="0">
              <a:lnSpc>
                <a:spcPct val="90000"/>
              </a:lnSpc>
              <a:spcBef>
                <a:spcPts val="1600"/>
              </a:spcBef>
              <a:spcAft>
                <a:spcPts val="0"/>
              </a:spcAft>
              <a:buClr>
                <a:srgbClr val="888888"/>
              </a:buClr>
              <a:buSzPts val="1800"/>
              <a:buNone/>
              <a:defRPr sz="1800">
                <a:solidFill>
                  <a:srgbClr val="888888"/>
                </a:solidFill>
              </a:defRPr>
            </a:lvl3pPr>
            <a:lvl4pPr marL="1828800" lvl="3" indent="-228600" algn="l" rtl="0">
              <a:lnSpc>
                <a:spcPct val="90000"/>
              </a:lnSpc>
              <a:spcBef>
                <a:spcPts val="1600"/>
              </a:spcBef>
              <a:spcAft>
                <a:spcPts val="0"/>
              </a:spcAft>
              <a:buClr>
                <a:srgbClr val="888888"/>
              </a:buClr>
              <a:buSzPts val="1600"/>
              <a:buNone/>
              <a:defRPr sz="1600">
                <a:solidFill>
                  <a:srgbClr val="888888"/>
                </a:solidFill>
              </a:defRPr>
            </a:lvl4pPr>
            <a:lvl5pPr marL="2286000" lvl="4" indent="-228600" algn="l" rtl="0">
              <a:lnSpc>
                <a:spcPct val="90000"/>
              </a:lnSpc>
              <a:spcBef>
                <a:spcPts val="1600"/>
              </a:spcBef>
              <a:spcAft>
                <a:spcPts val="0"/>
              </a:spcAft>
              <a:buClr>
                <a:srgbClr val="888888"/>
              </a:buClr>
              <a:buSzPts val="1600"/>
              <a:buNone/>
              <a:defRPr sz="1600">
                <a:solidFill>
                  <a:srgbClr val="888888"/>
                </a:solidFill>
              </a:defRPr>
            </a:lvl5pPr>
            <a:lvl6pPr marL="2743200" lvl="5" indent="-228600" algn="l" rtl="0">
              <a:lnSpc>
                <a:spcPct val="90000"/>
              </a:lnSpc>
              <a:spcBef>
                <a:spcPts val="1600"/>
              </a:spcBef>
              <a:spcAft>
                <a:spcPts val="0"/>
              </a:spcAft>
              <a:buClr>
                <a:srgbClr val="888888"/>
              </a:buClr>
              <a:buSzPts val="1600"/>
              <a:buNone/>
              <a:defRPr sz="1600">
                <a:solidFill>
                  <a:srgbClr val="888888"/>
                </a:solidFill>
              </a:defRPr>
            </a:lvl6pPr>
            <a:lvl7pPr marL="3200400" lvl="6" indent="-228600" algn="l" rtl="0">
              <a:lnSpc>
                <a:spcPct val="90000"/>
              </a:lnSpc>
              <a:spcBef>
                <a:spcPts val="1600"/>
              </a:spcBef>
              <a:spcAft>
                <a:spcPts val="0"/>
              </a:spcAft>
              <a:buClr>
                <a:srgbClr val="888888"/>
              </a:buClr>
              <a:buSzPts val="1600"/>
              <a:buNone/>
              <a:defRPr sz="1600">
                <a:solidFill>
                  <a:srgbClr val="888888"/>
                </a:solidFill>
              </a:defRPr>
            </a:lvl7pPr>
            <a:lvl8pPr marL="3657600" lvl="7" indent="-228600" algn="l" rtl="0">
              <a:lnSpc>
                <a:spcPct val="90000"/>
              </a:lnSpc>
              <a:spcBef>
                <a:spcPts val="1600"/>
              </a:spcBef>
              <a:spcAft>
                <a:spcPts val="0"/>
              </a:spcAft>
              <a:buClr>
                <a:srgbClr val="888888"/>
              </a:buClr>
              <a:buSzPts val="1600"/>
              <a:buNone/>
              <a:defRPr sz="1600">
                <a:solidFill>
                  <a:srgbClr val="888888"/>
                </a:solidFill>
              </a:defRPr>
            </a:lvl8pPr>
            <a:lvl9pPr marL="4114800" lvl="8" indent="-228600" algn="l" rtl="0">
              <a:lnSpc>
                <a:spcPct val="90000"/>
              </a:lnSpc>
              <a:spcBef>
                <a:spcPts val="1600"/>
              </a:spcBef>
              <a:spcAft>
                <a:spcPts val="160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7D4A8-EB6C-4F24-9CC5-99136CE2366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4C11AD2-775C-4773-A25B-5E528912B83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8DA6F9-E36E-442E-BA99-AE95909EB5E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1618394-D848-4FBA-A30F-6E591D4A4316}"/>
              </a:ext>
            </a:extLst>
          </p:cNvPr>
          <p:cNvSpPr>
            <a:spLocks noGrp="1"/>
          </p:cNvSpPr>
          <p:nvPr>
            <p:ph type="dt" sz="half" idx="10"/>
          </p:nvPr>
        </p:nvSpPr>
        <p:spPr/>
        <p:txBody>
          <a:bodyPr/>
          <a:lstStyle/>
          <a:p>
            <a:fld id="{945FDEBC-3A72-4513-8B12-942671AEE5E8}" type="datetimeFigureOut">
              <a:rPr lang="en-US" smtClean="0"/>
              <a:t>2/23/2022</a:t>
            </a:fld>
            <a:endParaRPr lang="en-US"/>
          </a:p>
        </p:txBody>
      </p:sp>
      <p:sp>
        <p:nvSpPr>
          <p:cNvPr id="6" name="Footer Placeholder 5">
            <a:extLst>
              <a:ext uri="{FF2B5EF4-FFF2-40B4-BE49-F238E27FC236}">
                <a16:creationId xmlns:a16="http://schemas.microsoft.com/office/drawing/2014/main" id="{6A39E22D-1C93-439F-BD19-3737FA84E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F5F170-307C-43AA-B70C-CD612DA19CFC}"/>
              </a:ext>
            </a:extLst>
          </p:cNvPr>
          <p:cNvSpPr>
            <a:spLocks noGrp="1"/>
          </p:cNvSpPr>
          <p:nvPr>
            <p:ph type="sldNum" sz="quarter" idx="12"/>
          </p:nvPr>
        </p:nvSpPr>
        <p:spPr/>
        <p:txBody>
          <a:bodyPr/>
          <a:lstStyle/>
          <a:p>
            <a:fld id="{1D997E54-927A-43AC-84C3-89861F3BD6BF}" type="slidenum">
              <a:rPr lang="en-US" smtClean="0"/>
              <a:t>‹#›</a:t>
            </a:fld>
            <a:endParaRPr lang="en-US"/>
          </a:p>
        </p:txBody>
      </p:sp>
    </p:spTree>
    <p:extLst>
      <p:ext uri="{BB962C8B-B14F-4D97-AF65-F5344CB8AC3E}">
        <p14:creationId xmlns:p14="http://schemas.microsoft.com/office/powerpoint/2010/main" val="2506882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1386-AA95-4606-86E2-3E86C385C3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35518E-DE4B-4C45-B4C2-E3B83E58A03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0DDFE1-95DA-4D60-A694-FC92AE00EDD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5F271F-EAD7-4BAB-91EB-9407C8800303}"/>
              </a:ext>
            </a:extLst>
          </p:cNvPr>
          <p:cNvSpPr>
            <a:spLocks noGrp="1"/>
          </p:cNvSpPr>
          <p:nvPr>
            <p:ph type="dt" sz="half" idx="10"/>
          </p:nvPr>
        </p:nvSpPr>
        <p:spPr/>
        <p:txBody>
          <a:bodyPr/>
          <a:lstStyle/>
          <a:p>
            <a:fld id="{945FDEBC-3A72-4513-8B12-942671AEE5E8}" type="datetimeFigureOut">
              <a:rPr lang="en-US" smtClean="0"/>
              <a:t>2/23/2022</a:t>
            </a:fld>
            <a:endParaRPr lang="en-US"/>
          </a:p>
        </p:txBody>
      </p:sp>
      <p:sp>
        <p:nvSpPr>
          <p:cNvPr id="6" name="Footer Placeholder 5">
            <a:extLst>
              <a:ext uri="{FF2B5EF4-FFF2-40B4-BE49-F238E27FC236}">
                <a16:creationId xmlns:a16="http://schemas.microsoft.com/office/drawing/2014/main" id="{684B31A1-C30B-4E85-8FBE-0F616DE031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75D3EC-DFE6-45E6-A4C9-810091AD70E8}"/>
              </a:ext>
            </a:extLst>
          </p:cNvPr>
          <p:cNvSpPr>
            <a:spLocks noGrp="1"/>
          </p:cNvSpPr>
          <p:nvPr>
            <p:ph type="sldNum" sz="quarter" idx="12"/>
          </p:nvPr>
        </p:nvSpPr>
        <p:spPr/>
        <p:txBody>
          <a:bodyPr/>
          <a:lstStyle/>
          <a:p>
            <a:fld id="{1D997E54-927A-43AC-84C3-89861F3BD6BF}" type="slidenum">
              <a:rPr lang="en-US" smtClean="0"/>
              <a:t>‹#›</a:t>
            </a:fld>
            <a:endParaRPr lang="en-US"/>
          </a:p>
        </p:txBody>
      </p:sp>
    </p:spTree>
    <p:extLst>
      <p:ext uri="{BB962C8B-B14F-4D97-AF65-F5344CB8AC3E}">
        <p14:creationId xmlns:p14="http://schemas.microsoft.com/office/powerpoint/2010/main" val="2886466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15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15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15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15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15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15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15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15000"/>
              </a:lnSpc>
              <a:spcBef>
                <a:spcPts val="1600"/>
              </a:spcBef>
              <a:spcAft>
                <a:spcPts val="1600"/>
              </a:spcAft>
              <a:buSzPts val="1400"/>
              <a:buFont typeface="Roboto"/>
              <a:buChar char="■"/>
              <a:defRPr>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6" r:id="rId27"/>
    <p:sldLayoutId id="2147483677"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https://www.youtube.com/embed/j3c24_xtrsg?feature=oembed" TargetMode="External"/><Relationship Id="rId1" Type="http://schemas.openxmlformats.org/officeDocument/2006/relationships/video" Target="https://www.youtube.com/embed/0vAUgBRG9E8?feature=oembed" TargetMode="Externa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hyperlink" Target="mailto:info@gcscored.org" TargetMode="External"/><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hyperlink" Target="https://keepindianalearning.org/events/" TargetMode="External"/><Relationship Id="rId2" Type="http://schemas.openxmlformats.org/officeDocument/2006/relationships/notesSlide" Target="../notesSlides/notesSlide51.xml"/><Relationship Id="rId1" Type="http://schemas.openxmlformats.org/officeDocument/2006/relationships/slideLayout" Target="../slideLayouts/slideLayout24.xml"/><Relationship Id="rId6" Type="http://schemas.openxmlformats.org/officeDocument/2006/relationships/image" Target="../media/image72.png"/><Relationship Id="rId5" Type="http://schemas.openxmlformats.org/officeDocument/2006/relationships/hyperlink" Target="https://keepindianalearning.org/summer-conference/" TargetMode="External"/><Relationship Id="rId4" Type="http://schemas.openxmlformats.org/officeDocument/2006/relationships/hyperlink" Target="https://keepindianalearning.org/free-events/"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keepindianalearning.org" TargetMode="External"/><Relationship Id="rId13" Type="http://schemas.openxmlformats.org/officeDocument/2006/relationships/hyperlink" Target="https://www.facebook.com/groups/754725535305835/" TargetMode="External"/><Relationship Id="rId3" Type="http://schemas.openxmlformats.org/officeDocument/2006/relationships/hyperlink" Target="mailto:amanda@culhanconsulting.com" TargetMode="External"/><Relationship Id="rId7" Type="http://schemas.openxmlformats.org/officeDocument/2006/relationships/hyperlink" Target="https://ciesc.org/counselor-connect/" TargetMode="External"/><Relationship Id="rId12"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24.xml"/><Relationship Id="rId6" Type="http://schemas.openxmlformats.org/officeDocument/2006/relationships/hyperlink" Target="mailto:dmeadows@indianaonline.org" TargetMode="External"/><Relationship Id="rId11" Type="http://schemas.openxmlformats.org/officeDocument/2006/relationships/hyperlink" Target="https://twitter.com/KeepINLearning" TargetMode="External"/><Relationship Id="rId5" Type="http://schemas.openxmlformats.org/officeDocument/2006/relationships/hyperlink" Target="mailto:rbauer@indianaonline.org" TargetMode="External"/><Relationship Id="rId10" Type="http://schemas.openxmlformats.org/officeDocument/2006/relationships/hyperlink" Target="https://www.youtube.com/channel/UCJiYserMMf64yDLcqDDAhmQ" TargetMode="External"/><Relationship Id="rId4" Type="http://schemas.openxmlformats.org/officeDocument/2006/relationships/hyperlink" Target="mailto:amelin@ciesc.org" TargetMode="External"/><Relationship Id="rId9" Type="http://schemas.openxmlformats.org/officeDocument/2006/relationships/hyperlink" Target="https://keepindianalearning.org/subscribe/" TargetMode="External"/><Relationship Id="rId1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jpg"/><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9"/>
          <p:cNvPicPr preferRelativeResize="0"/>
          <p:nvPr/>
        </p:nvPicPr>
        <p:blipFill>
          <a:blip r:embed="rId3">
            <a:alphaModFix/>
          </a:blip>
          <a:stretch>
            <a:fillRect/>
          </a:stretch>
        </p:blipFill>
        <p:spPr>
          <a:xfrm>
            <a:off x="1233100" y="68950"/>
            <a:ext cx="6199346" cy="1791001"/>
          </a:xfrm>
          <a:prstGeom prst="rect">
            <a:avLst/>
          </a:prstGeom>
          <a:noFill/>
          <a:ln>
            <a:noFill/>
          </a:ln>
        </p:spPr>
      </p:pic>
      <p:sp>
        <p:nvSpPr>
          <p:cNvPr id="108" name="Google Shape;108;p29"/>
          <p:cNvSpPr txBox="1"/>
          <p:nvPr/>
        </p:nvSpPr>
        <p:spPr>
          <a:xfrm>
            <a:off x="0" y="1859950"/>
            <a:ext cx="9058800" cy="284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4000" b="1" dirty="0">
                <a:solidFill>
                  <a:srgbClr val="1C4587"/>
                </a:solidFill>
                <a:highlight>
                  <a:srgbClr val="FFFFFF"/>
                </a:highlight>
                <a:latin typeface="Roboto"/>
                <a:ea typeface="Roboto"/>
                <a:cs typeface="Roboto"/>
                <a:sym typeface="Roboto"/>
              </a:rPr>
              <a:t>Culturally Responsive Social Emotional Learning (SEL) Series </a:t>
            </a:r>
            <a:endParaRPr sz="4000" b="1" dirty="0">
              <a:solidFill>
                <a:srgbClr val="1C4587"/>
              </a:solidFill>
              <a:highlight>
                <a:srgbClr val="FFFFFF"/>
              </a:highlight>
              <a:latin typeface="Roboto"/>
              <a:ea typeface="Roboto"/>
              <a:cs typeface="Roboto"/>
              <a:sym typeface="Roboto"/>
            </a:endParaRPr>
          </a:p>
          <a:p>
            <a:pPr marL="0" lvl="0" indent="0" algn="ctr" rtl="0">
              <a:spcBef>
                <a:spcPts val="0"/>
              </a:spcBef>
              <a:spcAft>
                <a:spcPts val="0"/>
              </a:spcAft>
              <a:buNone/>
            </a:pPr>
            <a:r>
              <a:rPr lang="en" sz="3600" b="1" dirty="0">
                <a:solidFill>
                  <a:srgbClr val="1C4587"/>
                </a:solidFill>
                <a:latin typeface="Roboto"/>
                <a:ea typeface="Roboto"/>
                <a:cs typeface="Roboto"/>
                <a:sym typeface="Roboto"/>
              </a:rPr>
              <a:t>Session 2: Cultural/Global Responsive SEL </a:t>
            </a:r>
            <a:endParaRPr sz="3600" b="1" dirty="0">
              <a:solidFill>
                <a:srgbClr val="167A91"/>
              </a:solidFill>
              <a:latin typeface="Roboto"/>
              <a:ea typeface="Roboto"/>
              <a:cs typeface="Roboto"/>
              <a:sym typeface="Roboto"/>
            </a:endParaRPr>
          </a:p>
          <a:p>
            <a:pPr marL="0" lvl="0" indent="0" algn="ctr" rtl="0">
              <a:spcBef>
                <a:spcPts val="0"/>
              </a:spcBef>
              <a:spcAft>
                <a:spcPts val="0"/>
              </a:spcAft>
              <a:buNone/>
            </a:pPr>
            <a:r>
              <a:rPr lang="en" sz="2300" b="1" dirty="0">
                <a:solidFill>
                  <a:srgbClr val="167A91"/>
                </a:solidFill>
                <a:latin typeface="Roboto"/>
                <a:ea typeface="Roboto"/>
                <a:cs typeface="Roboto"/>
                <a:sym typeface="Roboto"/>
              </a:rPr>
              <a:t>February 23, 2022</a:t>
            </a:r>
            <a:endParaRPr sz="2300" b="1" dirty="0">
              <a:solidFill>
                <a:srgbClr val="167A91"/>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93928-9937-4777-8AB9-2F7734BEBF34}"/>
              </a:ext>
            </a:extLst>
          </p:cNvPr>
          <p:cNvSpPr>
            <a:spLocks noGrp="1"/>
          </p:cNvSpPr>
          <p:nvPr>
            <p:ph type="title"/>
          </p:nvPr>
        </p:nvSpPr>
        <p:spPr>
          <a:xfrm>
            <a:off x="742950" y="253746"/>
            <a:ext cx="7658100" cy="809244"/>
          </a:xfrm>
        </p:spPr>
        <p:txBody>
          <a:bodyPr vert="horz" lIns="91440" tIns="45720" rIns="91440" bIns="45720" rtlCol="0" anchor="b">
            <a:normAutofit/>
          </a:bodyPr>
          <a:lstStyle/>
          <a:p>
            <a:pPr algn="ctr" defTabSz="914400"/>
            <a:r>
              <a:rPr lang="en-US" sz="2400" dirty="0">
                <a:latin typeface="Amasis MT Pro Black" panose="02040A04050005020304" pitchFamily="18" charset="0"/>
              </a:rPr>
              <a:t>“Behind Every Behavior is a Belief” Larrier</a:t>
            </a:r>
          </a:p>
        </p:txBody>
      </p:sp>
      <p:pic>
        <p:nvPicPr>
          <p:cNvPr id="6" name="Online Media 5" title="Cultivating Cultural Competence">
            <a:hlinkClick r:id="" action="ppaction://media"/>
            <a:extLst>
              <a:ext uri="{FF2B5EF4-FFF2-40B4-BE49-F238E27FC236}">
                <a16:creationId xmlns:a16="http://schemas.microsoft.com/office/drawing/2014/main" id="{441D04B6-017E-4235-B4C1-A05D92AF64BF}"/>
              </a:ext>
            </a:extLst>
          </p:cNvPr>
          <p:cNvPicPr>
            <a:picLocks noGrp="1" noRot="1" noChangeAspect="1"/>
          </p:cNvPicPr>
          <p:nvPr>
            <p:ph sz="half" idx="2"/>
            <a:videoFile r:link="rId1"/>
          </p:nvPr>
        </p:nvPicPr>
        <p:blipFill>
          <a:blip r:embed="rId4"/>
          <a:stretch>
            <a:fillRect/>
          </a:stretch>
        </p:blipFill>
        <p:spPr>
          <a:xfrm>
            <a:off x="479361" y="2237300"/>
            <a:ext cx="3730752" cy="2107874"/>
          </a:xfrm>
          <a:prstGeom prst="rect">
            <a:avLst/>
          </a:prstGeom>
        </p:spPr>
      </p:pic>
      <p:pic>
        <p:nvPicPr>
          <p:cNvPr id="5" name="Online Media 4" title="Shines a Light on African American Teens and Mental Health with Taraji P. Henson">
            <a:hlinkClick r:id="" action="ppaction://media"/>
            <a:extLst>
              <a:ext uri="{FF2B5EF4-FFF2-40B4-BE49-F238E27FC236}">
                <a16:creationId xmlns:a16="http://schemas.microsoft.com/office/drawing/2014/main" id="{BED33F84-A868-4830-9C0B-F68FBDEAD2A7}"/>
              </a:ext>
            </a:extLst>
          </p:cNvPr>
          <p:cNvPicPr>
            <a:picLocks noGrp="1" noRot="1" noChangeAspect="1"/>
          </p:cNvPicPr>
          <p:nvPr>
            <p:ph sz="half" idx="1"/>
            <a:videoFile r:link="rId2"/>
          </p:nvPr>
        </p:nvPicPr>
        <p:blipFill>
          <a:blip r:embed="rId5"/>
          <a:stretch>
            <a:fillRect/>
          </a:stretch>
        </p:blipFill>
        <p:spPr>
          <a:xfrm>
            <a:off x="4933887" y="2239051"/>
            <a:ext cx="3730752" cy="2107874"/>
          </a:xfrm>
          <a:prstGeom prst="rect">
            <a:avLst/>
          </a:prstGeom>
        </p:spPr>
      </p:pic>
    </p:spTree>
    <p:extLst>
      <p:ext uri="{BB962C8B-B14F-4D97-AF65-F5344CB8AC3E}">
        <p14:creationId xmlns:p14="http://schemas.microsoft.com/office/powerpoint/2010/main" val="15381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37"/>
          <p:cNvPicPr preferRelativeResize="0"/>
          <p:nvPr/>
        </p:nvPicPr>
        <p:blipFill>
          <a:blip r:embed="rId3">
            <a:alphaModFix/>
          </a:blip>
          <a:stretch>
            <a:fillRect/>
          </a:stretch>
        </p:blipFill>
        <p:spPr>
          <a:xfrm>
            <a:off x="402900" y="-218975"/>
            <a:ext cx="8153875" cy="4453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38"/>
          <p:cNvPicPr preferRelativeResize="0"/>
          <p:nvPr/>
        </p:nvPicPr>
        <p:blipFill>
          <a:blip r:embed="rId3">
            <a:alphaModFix/>
          </a:blip>
          <a:stretch>
            <a:fillRect/>
          </a:stretch>
        </p:blipFill>
        <p:spPr>
          <a:xfrm>
            <a:off x="514327" y="0"/>
            <a:ext cx="7623023" cy="4193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39"/>
          <p:cNvPicPr preferRelativeResize="0"/>
          <p:nvPr/>
        </p:nvPicPr>
        <p:blipFill>
          <a:blip r:embed="rId3">
            <a:alphaModFix/>
          </a:blip>
          <a:stretch>
            <a:fillRect/>
          </a:stretch>
        </p:blipFill>
        <p:spPr>
          <a:xfrm>
            <a:off x="567587" y="-94375"/>
            <a:ext cx="8008825" cy="4233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40"/>
          <p:cNvPicPr preferRelativeResize="0"/>
          <p:nvPr/>
        </p:nvPicPr>
        <p:blipFill>
          <a:blip r:embed="rId3">
            <a:alphaModFix/>
          </a:blip>
          <a:stretch>
            <a:fillRect/>
          </a:stretch>
        </p:blipFill>
        <p:spPr>
          <a:xfrm>
            <a:off x="0" y="-305325"/>
            <a:ext cx="9312050" cy="4662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41"/>
          <p:cNvPicPr preferRelativeResize="0"/>
          <p:nvPr/>
        </p:nvPicPr>
        <p:blipFill>
          <a:blip r:embed="rId3">
            <a:alphaModFix/>
          </a:blip>
          <a:stretch>
            <a:fillRect/>
          </a:stretch>
        </p:blipFill>
        <p:spPr>
          <a:xfrm>
            <a:off x="403725" y="-139925"/>
            <a:ext cx="8336551" cy="43308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42"/>
          <p:cNvPicPr preferRelativeResize="0"/>
          <p:nvPr/>
        </p:nvPicPr>
        <p:blipFill>
          <a:blip r:embed="rId3">
            <a:alphaModFix/>
          </a:blip>
          <a:stretch>
            <a:fillRect/>
          </a:stretch>
        </p:blipFill>
        <p:spPr>
          <a:xfrm>
            <a:off x="269225" y="78653"/>
            <a:ext cx="7966400" cy="4029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43"/>
          <p:cNvPicPr preferRelativeResize="0"/>
          <p:nvPr/>
        </p:nvPicPr>
        <p:blipFill>
          <a:blip r:embed="rId3">
            <a:alphaModFix/>
          </a:blip>
          <a:stretch>
            <a:fillRect/>
          </a:stretch>
        </p:blipFill>
        <p:spPr>
          <a:xfrm>
            <a:off x="778025" y="-158475"/>
            <a:ext cx="7385501" cy="4302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44"/>
          <p:cNvPicPr preferRelativeResize="0"/>
          <p:nvPr/>
        </p:nvPicPr>
        <p:blipFill>
          <a:blip r:embed="rId3">
            <a:alphaModFix/>
          </a:blip>
          <a:stretch>
            <a:fillRect/>
          </a:stretch>
        </p:blipFill>
        <p:spPr>
          <a:xfrm>
            <a:off x="680718" y="0"/>
            <a:ext cx="7416107" cy="4095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45"/>
          <p:cNvPicPr preferRelativeResize="0"/>
          <p:nvPr/>
        </p:nvPicPr>
        <p:blipFill>
          <a:blip r:embed="rId3">
            <a:alphaModFix/>
          </a:blip>
          <a:stretch>
            <a:fillRect/>
          </a:stretch>
        </p:blipFill>
        <p:spPr>
          <a:xfrm>
            <a:off x="690300" y="-62924"/>
            <a:ext cx="7548076" cy="4179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30"/>
          <p:cNvPicPr preferRelativeResize="0"/>
          <p:nvPr/>
        </p:nvPicPr>
        <p:blipFill>
          <a:blip r:embed="rId3">
            <a:alphaModFix/>
          </a:blip>
          <a:stretch>
            <a:fillRect/>
          </a:stretch>
        </p:blipFill>
        <p:spPr>
          <a:xfrm>
            <a:off x="803445" y="640225"/>
            <a:ext cx="7811704" cy="3531300"/>
          </a:xfrm>
          <a:prstGeom prst="rect">
            <a:avLst/>
          </a:prstGeom>
          <a:noFill/>
          <a:ln>
            <a:noFill/>
          </a:ln>
        </p:spPr>
      </p:pic>
      <p:sp>
        <p:nvSpPr>
          <p:cNvPr id="114" name="Google Shape;114;p30"/>
          <p:cNvSpPr txBox="1">
            <a:spLocks noGrp="1"/>
          </p:cNvSpPr>
          <p:nvPr>
            <p:ph type="title"/>
          </p:nvPr>
        </p:nvSpPr>
        <p:spPr>
          <a:xfrm>
            <a:off x="0" y="675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1C4587"/>
                </a:solidFill>
              </a:rPr>
              <a:t>Meet Our Presenter! </a:t>
            </a:r>
            <a:endParaRPr b="1">
              <a:solidFill>
                <a:srgbClr val="1C4587"/>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46"/>
          <p:cNvPicPr preferRelativeResize="0"/>
          <p:nvPr/>
        </p:nvPicPr>
        <p:blipFill>
          <a:blip r:embed="rId3">
            <a:alphaModFix/>
          </a:blip>
          <a:stretch>
            <a:fillRect/>
          </a:stretch>
        </p:blipFill>
        <p:spPr>
          <a:xfrm>
            <a:off x="855200" y="1"/>
            <a:ext cx="7433600" cy="4211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47"/>
          <p:cNvPicPr preferRelativeResize="0"/>
          <p:nvPr/>
        </p:nvPicPr>
        <p:blipFill>
          <a:blip r:embed="rId3">
            <a:alphaModFix/>
          </a:blip>
          <a:stretch>
            <a:fillRect/>
          </a:stretch>
        </p:blipFill>
        <p:spPr>
          <a:xfrm>
            <a:off x="802575" y="0"/>
            <a:ext cx="7238950" cy="4127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48"/>
          <p:cNvPicPr preferRelativeResize="0"/>
          <p:nvPr/>
        </p:nvPicPr>
        <p:blipFill>
          <a:blip r:embed="rId3">
            <a:alphaModFix/>
          </a:blip>
          <a:stretch>
            <a:fillRect/>
          </a:stretch>
        </p:blipFill>
        <p:spPr>
          <a:xfrm>
            <a:off x="820777" y="-94550"/>
            <a:ext cx="7977175" cy="42954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49"/>
          <p:cNvPicPr preferRelativeResize="0"/>
          <p:nvPr/>
        </p:nvPicPr>
        <p:blipFill>
          <a:blip r:embed="rId3">
            <a:alphaModFix/>
          </a:blip>
          <a:stretch>
            <a:fillRect/>
          </a:stretch>
        </p:blipFill>
        <p:spPr>
          <a:xfrm>
            <a:off x="864309" y="0"/>
            <a:ext cx="7170016" cy="4152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50"/>
          <p:cNvPicPr preferRelativeResize="0"/>
          <p:nvPr/>
        </p:nvPicPr>
        <p:blipFill>
          <a:blip r:embed="rId3">
            <a:alphaModFix/>
          </a:blip>
          <a:stretch>
            <a:fillRect/>
          </a:stretch>
        </p:blipFill>
        <p:spPr>
          <a:xfrm>
            <a:off x="685525" y="1"/>
            <a:ext cx="7999523" cy="41917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51"/>
          <p:cNvPicPr preferRelativeResize="0"/>
          <p:nvPr/>
        </p:nvPicPr>
        <p:blipFill>
          <a:blip r:embed="rId3">
            <a:alphaModFix/>
          </a:blip>
          <a:stretch>
            <a:fillRect/>
          </a:stretch>
        </p:blipFill>
        <p:spPr>
          <a:xfrm>
            <a:off x="381150" y="298875"/>
            <a:ext cx="8381699" cy="37277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52"/>
          <p:cNvPicPr preferRelativeResize="0"/>
          <p:nvPr/>
        </p:nvPicPr>
        <p:blipFill>
          <a:blip r:embed="rId3">
            <a:alphaModFix/>
          </a:blip>
          <a:stretch>
            <a:fillRect/>
          </a:stretch>
        </p:blipFill>
        <p:spPr>
          <a:xfrm>
            <a:off x="655250" y="-137300"/>
            <a:ext cx="7681301" cy="4303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53"/>
          <p:cNvPicPr preferRelativeResize="0"/>
          <p:nvPr/>
        </p:nvPicPr>
        <p:blipFill>
          <a:blip r:embed="rId3">
            <a:alphaModFix/>
          </a:blip>
          <a:stretch>
            <a:fillRect/>
          </a:stretch>
        </p:blipFill>
        <p:spPr>
          <a:xfrm>
            <a:off x="659277" y="-148413"/>
            <a:ext cx="8091475" cy="436874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54"/>
          <p:cNvPicPr preferRelativeResize="0"/>
          <p:nvPr/>
        </p:nvPicPr>
        <p:blipFill>
          <a:blip r:embed="rId3">
            <a:alphaModFix/>
          </a:blip>
          <a:stretch>
            <a:fillRect/>
          </a:stretch>
        </p:blipFill>
        <p:spPr>
          <a:xfrm>
            <a:off x="959500" y="-62925"/>
            <a:ext cx="7599900" cy="42776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55"/>
          <p:cNvPicPr preferRelativeResize="0"/>
          <p:nvPr/>
        </p:nvPicPr>
        <p:blipFill>
          <a:blip r:embed="rId3">
            <a:alphaModFix/>
          </a:blip>
          <a:stretch>
            <a:fillRect/>
          </a:stretch>
        </p:blipFill>
        <p:spPr>
          <a:xfrm>
            <a:off x="590400" y="-110100"/>
            <a:ext cx="7536900" cy="4171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31" descr="Shape, rectangle&#10;&#10;Description automatically generated"/>
          <p:cNvPicPr preferRelativeResize="0"/>
          <p:nvPr/>
        </p:nvPicPr>
        <p:blipFill rotWithShape="1">
          <a:blip r:embed="rId3">
            <a:alphaModFix/>
          </a:blip>
          <a:srcRect/>
          <a:stretch/>
        </p:blipFill>
        <p:spPr>
          <a:xfrm>
            <a:off x="2253" y="4486434"/>
            <a:ext cx="9207064" cy="655358"/>
          </a:xfrm>
          <a:prstGeom prst="rect">
            <a:avLst/>
          </a:prstGeom>
          <a:noFill/>
          <a:ln>
            <a:noFill/>
          </a:ln>
        </p:spPr>
      </p:pic>
      <p:pic>
        <p:nvPicPr>
          <p:cNvPr id="120" name="Google Shape;120;p31" descr="Graphical user interface, text, application&#10;&#10;Description automatically generated"/>
          <p:cNvPicPr preferRelativeResize="0"/>
          <p:nvPr/>
        </p:nvPicPr>
        <p:blipFill rotWithShape="1">
          <a:blip r:embed="rId4">
            <a:alphaModFix/>
          </a:blip>
          <a:srcRect/>
          <a:stretch/>
        </p:blipFill>
        <p:spPr>
          <a:xfrm>
            <a:off x="126125" y="396975"/>
            <a:ext cx="8564300" cy="39169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56"/>
          <p:cNvPicPr preferRelativeResize="0"/>
          <p:nvPr/>
        </p:nvPicPr>
        <p:blipFill>
          <a:blip r:embed="rId3">
            <a:alphaModFix/>
          </a:blip>
          <a:stretch>
            <a:fillRect/>
          </a:stretch>
        </p:blipFill>
        <p:spPr>
          <a:xfrm>
            <a:off x="380475" y="-157275"/>
            <a:ext cx="7952700" cy="43318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57"/>
          <p:cNvPicPr preferRelativeResize="0"/>
          <p:nvPr/>
        </p:nvPicPr>
        <p:blipFill>
          <a:blip r:embed="rId3">
            <a:alphaModFix/>
          </a:blip>
          <a:stretch>
            <a:fillRect/>
          </a:stretch>
        </p:blipFill>
        <p:spPr>
          <a:xfrm>
            <a:off x="1025675" y="0"/>
            <a:ext cx="7219919" cy="42193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58"/>
          <p:cNvPicPr preferRelativeResize="0"/>
          <p:nvPr/>
        </p:nvPicPr>
        <p:blipFill>
          <a:blip r:embed="rId3">
            <a:alphaModFix/>
          </a:blip>
          <a:stretch>
            <a:fillRect/>
          </a:stretch>
        </p:blipFill>
        <p:spPr>
          <a:xfrm>
            <a:off x="1038150" y="0"/>
            <a:ext cx="7696875" cy="4212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59"/>
          <p:cNvPicPr preferRelativeResize="0"/>
          <p:nvPr/>
        </p:nvPicPr>
        <p:blipFill>
          <a:blip r:embed="rId3">
            <a:alphaModFix/>
          </a:blip>
          <a:stretch>
            <a:fillRect/>
          </a:stretch>
        </p:blipFill>
        <p:spPr>
          <a:xfrm>
            <a:off x="850925" y="-1"/>
            <a:ext cx="7668017" cy="42302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60"/>
          <p:cNvPicPr preferRelativeResize="0"/>
          <p:nvPr/>
        </p:nvPicPr>
        <p:blipFill>
          <a:blip r:embed="rId3">
            <a:alphaModFix/>
          </a:blip>
          <a:stretch>
            <a:fillRect/>
          </a:stretch>
        </p:blipFill>
        <p:spPr>
          <a:xfrm>
            <a:off x="687575" y="2"/>
            <a:ext cx="7768844" cy="42008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61"/>
          <p:cNvPicPr preferRelativeResize="0"/>
          <p:nvPr/>
        </p:nvPicPr>
        <p:blipFill>
          <a:blip r:embed="rId3">
            <a:alphaModFix/>
          </a:blip>
          <a:stretch>
            <a:fillRect/>
          </a:stretch>
        </p:blipFill>
        <p:spPr>
          <a:xfrm>
            <a:off x="557807" y="0"/>
            <a:ext cx="7562392" cy="42060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62"/>
          <p:cNvPicPr preferRelativeResize="0"/>
          <p:nvPr/>
        </p:nvPicPr>
        <p:blipFill>
          <a:blip r:embed="rId3">
            <a:alphaModFix/>
          </a:blip>
          <a:stretch>
            <a:fillRect/>
          </a:stretch>
        </p:blipFill>
        <p:spPr>
          <a:xfrm>
            <a:off x="367503" y="2"/>
            <a:ext cx="7902774" cy="4185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63"/>
          <p:cNvPicPr preferRelativeResize="0"/>
          <p:nvPr/>
        </p:nvPicPr>
        <p:blipFill>
          <a:blip r:embed="rId3">
            <a:alphaModFix/>
          </a:blip>
          <a:stretch>
            <a:fillRect/>
          </a:stretch>
        </p:blipFill>
        <p:spPr>
          <a:xfrm>
            <a:off x="552672" y="0"/>
            <a:ext cx="7660328" cy="42193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64"/>
          <p:cNvPicPr preferRelativeResize="0"/>
          <p:nvPr/>
        </p:nvPicPr>
        <p:blipFill>
          <a:blip r:embed="rId3">
            <a:alphaModFix/>
          </a:blip>
          <a:stretch>
            <a:fillRect/>
          </a:stretch>
        </p:blipFill>
        <p:spPr>
          <a:xfrm>
            <a:off x="616144" y="0"/>
            <a:ext cx="7532032" cy="41878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65"/>
          <p:cNvPicPr preferRelativeResize="0"/>
          <p:nvPr/>
        </p:nvPicPr>
        <p:blipFill>
          <a:blip r:embed="rId3">
            <a:alphaModFix/>
          </a:blip>
          <a:stretch>
            <a:fillRect/>
          </a:stretch>
        </p:blipFill>
        <p:spPr>
          <a:xfrm>
            <a:off x="566250" y="0"/>
            <a:ext cx="7691650" cy="42061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32"/>
          <p:cNvPicPr preferRelativeResize="0"/>
          <p:nvPr/>
        </p:nvPicPr>
        <p:blipFill>
          <a:blip r:embed="rId3">
            <a:alphaModFix/>
          </a:blip>
          <a:stretch>
            <a:fillRect/>
          </a:stretch>
        </p:blipFill>
        <p:spPr>
          <a:xfrm>
            <a:off x="509827" y="94377"/>
            <a:ext cx="7778624" cy="40807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66"/>
          <p:cNvPicPr preferRelativeResize="0"/>
          <p:nvPr/>
        </p:nvPicPr>
        <p:blipFill>
          <a:blip r:embed="rId3">
            <a:alphaModFix/>
          </a:blip>
          <a:stretch>
            <a:fillRect/>
          </a:stretch>
        </p:blipFill>
        <p:spPr>
          <a:xfrm>
            <a:off x="645160" y="-78650"/>
            <a:ext cx="7633440" cy="42408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67"/>
          <p:cNvPicPr preferRelativeResize="0"/>
          <p:nvPr/>
        </p:nvPicPr>
        <p:blipFill>
          <a:blip r:embed="rId3">
            <a:alphaModFix/>
          </a:blip>
          <a:stretch>
            <a:fillRect/>
          </a:stretch>
        </p:blipFill>
        <p:spPr>
          <a:xfrm>
            <a:off x="644031" y="1"/>
            <a:ext cx="7617145" cy="41764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68"/>
          <p:cNvPicPr preferRelativeResize="0"/>
          <p:nvPr/>
        </p:nvPicPr>
        <p:blipFill>
          <a:blip r:embed="rId3">
            <a:alphaModFix/>
          </a:blip>
          <a:stretch>
            <a:fillRect/>
          </a:stretch>
        </p:blipFill>
        <p:spPr>
          <a:xfrm>
            <a:off x="679713" y="0"/>
            <a:ext cx="7340337" cy="41973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69"/>
          <p:cNvPicPr preferRelativeResize="0"/>
          <p:nvPr/>
        </p:nvPicPr>
        <p:blipFill>
          <a:blip r:embed="rId3">
            <a:alphaModFix/>
          </a:blip>
          <a:stretch>
            <a:fillRect/>
          </a:stretch>
        </p:blipFill>
        <p:spPr>
          <a:xfrm>
            <a:off x="726060" y="-62924"/>
            <a:ext cx="7691890" cy="4233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70"/>
          <p:cNvPicPr preferRelativeResize="0"/>
          <p:nvPr/>
        </p:nvPicPr>
        <p:blipFill>
          <a:blip r:embed="rId3">
            <a:alphaModFix/>
          </a:blip>
          <a:stretch>
            <a:fillRect/>
          </a:stretch>
        </p:blipFill>
        <p:spPr>
          <a:xfrm>
            <a:off x="702925" y="0"/>
            <a:ext cx="7413424" cy="41737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71"/>
          <p:cNvPicPr preferRelativeResize="0"/>
          <p:nvPr/>
        </p:nvPicPr>
        <p:blipFill>
          <a:blip r:embed="rId3">
            <a:alphaModFix/>
          </a:blip>
          <a:stretch>
            <a:fillRect/>
          </a:stretch>
        </p:blipFill>
        <p:spPr>
          <a:xfrm>
            <a:off x="561250" y="-78650"/>
            <a:ext cx="7806776" cy="42574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72"/>
          <p:cNvPicPr preferRelativeResize="0"/>
          <p:nvPr/>
        </p:nvPicPr>
        <p:blipFill>
          <a:blip r:embed="rId3">
            <a:alphaModFix/>
          </a:blip>
          <a:stretch>
            <a:fillRect/>
          </a:stretch>
        </p:blipFill>
        <p:spPr>
          <a:xfrm>
            <a:off x="786475" y="0"/>
            <a:ext cx="7377050" cy="41389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73"/>
          <p:cNvPicPr preferRelativeResize="0"/>
          <p:nvPr/>
        </p:nvPicPr>
        <p:blipFill>
          <a:blip r:embed="rId3">
            <a:alphaModFix/>
          </a:blip>
          <a:stretch>
            <a:fillRect/>
          </a:stretch>
        </p:blipFill>
        <p:spPr>
          <a:xfrm>
            <a:off x="947354" y="0"/>
            <a:ext cx="6989545" cy="4191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74"/>
          <p:cNvPicPr preferRelativeResize="0"/>
          <p:nvPr/>
        </p:nvPicPr>
        <p:blipFill>
          <a:blip r:embed="rId3">
            <a:alphaModFix/>
          </a:blip>
          <a:stretch>
            <a:fillRect/>
          </a:stretch>
        </p:blipFill>
        <p:spPr>
          <a:xfrm>
            <a:off x="705525" y="-1"/>
            <a:ext cx="7571824" cy="42178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75"/>
          <p:cNvPicPr preferRelativeResize="0"/>
          <p:nvPr/>
        </p:nvPicPr>
        <p:blipFill>
          <a:blip r:embed="rId3">
            <a:alphaModFix/>
          </a:blip>
          <a:stretch>
            <a:fillRect/>
          </a:stretch>
        </p:blipFill>
        <p:spPr>
          <a:xfrm>
            <a:off x="659400" y="94375"/>
            <a:ext cx="7825212" cy="4123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33"/>
          <p:cNvPicPr preferRelativeResize="0"/>
          <p:nvPr/>
        </p:nvPicPr>
        <p:blipFill>
          <a:blip r:embed="rId3">
            <a:alphaModFix/>
          </a:blip>
          <a:stretch>
            <a:fillRect/>
          </a:stretch>
        </p:blipFill>
        <p:spPr>
          <a:xfrm>
            <a:off x="687990" y="125850"/>
            <a:ext cx="7768025" cy="39116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76"/>
          <p:cNvPicPr preferRelativeResize="0"/>
          <p:nvPr/>
        </p:nvPicPr>
        <p:blipFill>
          <a:blip r:embed="rId3">
            <a:alphaModFix/>
          </a:blip>
          <a:stretch>
            <a:fillRect/>
          </a:stretch>
        </p:blipFill>
        <p:spPr>
          <a:xfrm>
            <a:off x="760151" y="1"/>
            <a:ext cx="7345624" cy="41678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77"/>
          <p:cNvSpPr txBox="1"/>
          <p:nvPr/>
        </p:nvSpPr>
        <p:spPr>
          <a:xfrm>
            <a:off x="0" y="738450"/>
            <a:ext cx="9144000" cy="330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2400"/>
              <a:buFont typeface="Arial"/>
              <a:buNone/>
            </a:pPr>
            <a:r>
              <a:rPr lang="en" sz="2400" i="1">
                <a:solidFill>
                  <a:srgbClr val="001733"/>
                </a:solidFill>
                <a:latin typeface="Roboto"/>
                <a:ea typeface="Roboto"/>
                <a:cs typeface="Roboto"/>
                <a:sym typeface="Roboto"/>
              </a:rPr>
              <a:t>All infographics, pictures and graphics are the property of Dr. Yvonne Larrier of GCSCORED, Inc.</a:t>
            </a:r>
            <a:endParaRPr sz="2400">
              <a:solidFill>
                <a:srgbClr val="001733"/>
              </a:solidFill>
              <a:latin typeface="Roboto"/>
              <a:ea typeface="Roboto"/>
              <a:cs typeface="Roboto"/>
              <a:sym typeface="Roboto"/>
            </a:endParaRPr>
          </a:p>
          <a:p>
            <a:pPr marL="0" lvl="0" indent="0" algn="l" rtl="0">
              <a:lnSpc>
                <a:spcPct val="115000"/>
              </a:lnSpc>
              <a:spcBef>
                <a:spcPts val="0"/>
              </a:spcBef>
              <a:spcAft>
                <a:spcPts val="0"/>
              </a:spcAft>
              <a:buClr>
                <a:schemeClr val="dk1"/>
              </a:buClr>
              <a:buSzPts val="2400"/>
              <a:buFont typeface="Arial"/>
              <a:buNone/>
            </a:pPr>
            <a:r>
              <a:rPr lang="en" sz="2400" i="1">
                <a:solidFill>
                  <a:srgbClr val="001733"/>
                </a:solidFill>
                <a:latin typeface="Roboto"/>
                <a:ea typeface="Roboto"/>
                <a:cs typeface="Roboto"/>
                <a:sym typeface="Roboto"/>
              </a:rPr>
              <a:t>WWW. Everypiecematters.com</a:t>
            </a:r>
            <a:endParaRPr sz="2400">
              <a:solidFill>
                <a:srgbClr val="001733"/>
              </a:solidFill>
              <a:latin typeface="Roboto"/>
              <a:ea typeface="Roboto"/>
              <a:cs typeface="Roboto"/>
              <a:sym typeface="Roboto"/>
            </a:endParaRPr>
          </a:p>
          <a:p>
            <a:pPr marL="0" lvl="0" indent="0" algn="l" rtl="0">
              <a:lnSpc>
                <a:spcPct val="115000"/>
              </a:lnSpc>
              <a:spcBef>
                <a:spcPts val="0"/>
              </a:spcBef>
              <a:spcAft>
                <a:spcPts val="0"/>
              </a:spcAft>
              <a:buClr>
                <a:schemeClr val="dk1"/>
              </a:buClr>
              <a:buSzPts val="2400"/>
              <a:buFont typeface="Arial"/>
              <a:buNone/>
            </a:pPr>
            <a:r>
              <a:rPr lang="en" sz="2400" i="1" u="sng">
                <a:solidFill>
                  <a:srgbClr val="0000FF"/>
                </a:solidFill>
                <a:latin typeface="Roboto"/>
                <a:ea typeface="Roboto"/>
                <a:cs typeface="Roboto"/>
                <a:sym typeface="Roboto"/>
                <a:hlinkClick r:id="rId3">
                  <a:extLst>
                    <a:ext uri="{A12FA001-AC4F-418D-AE19-62706E023703}">
                      <ahyp:hlinkClr xmlns:ahyp="http://schemas.microsoft.com/office/drawing/2018/hyperlinkcolor" val="tx"/>
                    </a:ext>
                  </a:extLst>
                </a:hlinkClick>
              </a:rPr>
              <a:t>info@gcscored.org</a:t>
            </a:r>
            <a:endParaRPr/>
          </a:p>
        </p:txBody>
      </p:sp>
      <p:sp>
        <p:nvSpPr>
          <p:cNvPr id="351" name="Google Shape;351;p77"/>
          <p:cNvSpPr txBox="1"/>
          <p:nvPr/>
        </p:nvSpPr>
        <p:spPr>
          <a:xfrm>
            <a:off x="0" y="57100"/>
            <a:ext cx="9144000" cy="75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0A203F"/>
                </a:solidFill>
                <a:latin typeface="Roboto"/>
                <a:ea typeface="Roboto"/>
                <a:cs typeface="Roboto"/>
                <a:sym typeface="Roboto"/>
              </a:rPr>
              <a:t>Resources</a:t>
            </a:r>
            <a:endParaRPr sz="3600" b="1">
              <a:solidFill>
                <a:srgbClr val="0A203F"/>
              </a:solidFill>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78"/>
          <p:cNvSpPr txBox="1"/>
          <p:nvPr/>
        </p:nvSpPr>
        <p:spPr>
          <a:xfrm>
            <a:off x="42900" y="787800"/>
            <a:ext cx="9058200" cy="35679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rgbClr val="0A203F"/>
              </a:buClr>
              <a:buSzPts val="1900"/>
              <a:buFont typeface="Roboto"/>
              <a:buChar char="●"/>
            </a:pPr>
            <a:r>
              <a:rPr lang="en" sz="1900" b="1">
                <a:solidFill>
                  <a:srgbClr val="0A203F"/>
                </a:solidFill>
                <a:latin typeface="Roboto"/>
                <a:ea typeface="Roboto"/>
                <a:cs typeface="Roboto"/>
                <a:sym typeface="Roboto"/>
              </a:rPr>
              <a:t>Session Evaluation:</a:t>
            </a:r>
            <a:r>
              <a:rPr lang="en" sz="1900">
                <a:solidFill>
                  <a:srgbClr val="0A203F"/>
                </a:solidFill>
                <a:latin typeface="Roboto"/>
                <a:ea typeface="Roboto"/>
                <a:cs typeface="Roboto"/>
                <a:sym typeface="Roboto"/>
              </a:rPr>
              <a:t> Please complete the feedback survey on the screen.</a:t>
            </a:r>
            <a:endParaRPr sz="1900">
              <a:solidFill>
                <a:srgbClr val="0A203F"/>
              </a:solidFill>
              <a:latin typeface="Roboto"/>
              <a:ea typeface="Roboto"/>
              <a:cs typeface="Roboto"/>
              <a:sym typeface="Roboto"/>
            </a:endParaRPr>
          </a:p>
          <a:p>
            <a:pPr marL="0" lvl="0" indent="457200" algn="l" rtl="0">
              <a:spcBef>
                <a:spcPts val="0"/>
              </a:spcBef>
              <a:spcAft>
                <a:spcPts val="0"/>
              </a:spcAft>
              <a:buNone/>
            </a:pPr>
            <a:r>
              <a:rPr lang="en" sz="1900" i="1">
                <a:solidFill>
                  <a:srgbClr val="0A203F"/>
                </a:solidFill>
                <a:latin typeface="Roboto"/>
                <a:ea typeface="Roboto"/>
                <a:cs typeface="Roboto"/>
                <a:sym typeface="Roboto"/>
              </a:rPr>
              <a:t>We appreciate honest feedback to assist us in supporting and serving you!</a:t>
            </a:r>
            <a:endParaRPr sz="1900" i="1">
              <a:solidFill>
                <a:srgbClr val="0A203F"/>
              </a:solidFill>
              <a:latin typeface="Roboto"/>
              <a:ea typeface="Roboto"/>
              <a:cs typeface="Roboto"/>
              <a:sym typeface="Roboto"/>
            </a:endParaRPr>
          </a:p>
          <a:p>
            <a:pPr marL="0" lvl="0" indent="0" algn="l" rtl="0">
              <a:spcBef>
                <a:spcPts val="0"/>
              </a:spcBef>
              <a:spcAft>
                <a:spcPts val="0"/>
              </a:spcAft>
              <a:buNone/>
            </a:pPr>
            <a:endParaRPr sz="1900" i="1">
              <a:solidFill>
                <a:srgbClr val="0A203F"/>
              </a:solidFill>
              <a:latin typeface="Roboto"/>
              <a:ea typeface="Roboto"/>
              <a:cs typeface="Roboto"/>
              <a:sym typeface="Roboto"/>
            </a:endParaRPr>
          </a:p>
          <a:p>
            <a:pPr marL="457200" lvl="0" indent="-349250" algn="l" rtl="0">
              <a:spcBef>
                <a:spcPts val="1000"/>
              </a:spcBef>
              <a:spcAft>
                <a:spcPts val="0"/>
              </a:spcAft>
              <a:buClr>
                <a:srgbClr val="0A203F"/>
              </a:buClr>
              <a:buSzPts val="1900"/>
              <a:buFont typeface="Roboto"/>
              <a:buChar char="●"/>
            </a:pPr>
            <a:r>
              <a:rPr lang="en" sz="1900" b="1">
                <a:solidFill>
                  <a:srgbClr val="0A203F"/>
                </a:solidFill>
                <a:highlight>
                  <a:srgbClr val="FFFFFF"/>
                </a:highlight>
                <a:latin typeface="Roboto"/>
                <a:ea typeface="Roboto"/>
                <a:cs typeface="Roboto"/>
                <a:sym typeface="Roboto"/>
              </a:rPr>
              <a:t>PGP certificates</a:t>
            </a:r>
            <a:r>
              <a:rPr lang="en" sz="1900">
                <a:solidFill>
                  <a:srgbClr val="0A203F"/>
                </a:solidFill>
                <a:highlight>
                  <a:srgbClr val="FFFFFF"/>
                </a:highlight>
                <a:latin typeface="Roboto"/>
                <a:ea typeface="Roboto"/>
                <a:cs typeface="Roboto"/>
                <a:sym typeface="Roboto"/>
              </a:rPr>
              <a:t> can be downloaded from the webcast toolbar.</a:t>
            </a:r>
            <a:endParaRPr sz="1900">
              <a:solidFill>
                <a:srgbClr val="0A203F"/>
              </a:solidFill>
              <a:highlight>
                <a:srgbClr val="FFFFFF"/>
              </a:highlight>
              <a:latin typeface="Roboto"/>
              <a:ea typeface="Roboto"/>
              <a:cs typeface="Roboto"/>
              <a:sym typeface="Roboto"/>
            </a:endParaRPr>
          </a:p>
          <a:p>
            <a:pPr marL="457200" lvl="0" indent="0" algn="l" rtl="0">
              <a:spcBef>
                <a:spcPts val="0"/>
              </a:spcBef>
              <a:spcAft>
                <a:spcPts val="0"/>
              </a:spcAft>
              <a:buNone/>
            </a:pPr>
            <a:endParaRPr sz="1900">
              <a:solidFill>
                <a:srgbClr val="0A203F"/>
              </a:solidFill>
              <a:highlight>
                <a:srgbClr val="FFFFFF"/>
              </a:highlight>
              <a:latin typeface="Roboto"/>
              <a:ea typeface="Roboto"/>
              <a:cs typeface="Roboto"/>
              <a:sym typeface="Roboto"/>
            </a:endParaRPr>
          </a:p>
          <a:p>
            <a:pPr marL="457200" lvl="0" indent="0" algn="l" rtl="0">
              <a:spcBef>
                <a:spcPts val="0"/>
              </a:spcBef>
              <a:spcAft>
                <a:spcPts val="0"/>
              </a:spcAft>
              <a:buNone/>
            </a:pPr>
            <a:endParaRPr sz="1900" b="1">
              <a:solidFill>
                <a:srgbClr val="0A203F"/>
              </a:solidFill>
              <a:highlight>
                <a:srgbClr val="FFFFFF"/>
              </a:highlight>
              <a:latin typeface="Roboto"/>
              <a:ea typeface="Roboto"/>
              <a:cs typeface="Roboto"/>
              <a:sym typeface="Roboto"/>
            </a:endParaRPr>
          </a:p>
          <a:p>
            <a:pPr marL="457200" lvl="0" indent="0" algn="l" rtl="0">
              <a:spcBef>
                <a:spcPts val="0"/>
              </a:spcBef>
              <a:spcAft>
                <a:spcPts val="0"/>
              </a:spcAft>
              <a:buNone/>
            </a:pPr>
            <a:endParaRPr sz="1900" b="1">
              <a:solidFill>
                <a:srgbClr val="0A203F"/>
              </a:solidFill>
              <a:highlight>
                <a:srgbClr val="FFFFFF"/>
              </a:highlight>
              <a:latin typeface="Roboto"/>
              <a:ea typeface="Roboto"/>
              <a:cs typeface="Roboto"/>
              <a:sym typeface="Roboto"/>
            </a:endParaRPr>
          </a:p>
          <a:p>
            <a:pPr marL="457200" lvl="0" indent="0" algn="l" rtl="0">
              <a:spcBef>
                <a:spcPts val="0"/>
              </a:spcBef>
              <a:spcAft>
                <a:spcPts val="0"/>
              </a:spcAft>
              <a:buNone/>
            </a:pPr>
            <a:endParaRPr sz="1900" b="1">
              <a:solidFill>
                <a:srgbClr val="0A203F"/>
              </a:solidFill>
              <a:highlight>
                <a:srgbClr val="FFFFFF"/>
              </a:highlight>
              <a:latin typeface="Roboto"/>
              <a:ea typeface="Roboto"/>
              <a:cs typeface="Roboto"/>
              <a:sym typeface="Roboto"/>
            </a:endParaRPr>
          </a:p>
          <a:p>
            <a:pPr marL="457200" lvl="0" indent="-349250" algn="l" rtl="0">
              <a:spcBef>
                <a:spcPts val="0"/>
              </a:spcBef>
              <a:spcAft>
                <a:spcPts val="0"/>
              </a:spcAft>
              <a:buClr>
                <a:srgbClr val="0A203F"/>
              </a:buClr>
              <a:buSzPts val="1900"/>
              <a:buFont typeface="Roboto"/>
              <a:buChar char="●"/>
            </a:pPr>
            <a:r>
              <a:rPr lang="en" sz="1900" b="1">
                <a:solidFill>
                  <a:srgbClr val="0A203F"/>
                </a:solidFill>
                <a:highlight>
                  <a:srgbClr val="FFFFFF"/>
                </a:highlight>
                <a:latin typeface="Roboto"/>
                <a:ea typeface="Roboto"/>
                <a:cs typeface="Roboto"/>
                <a:sym typeface="Roboto"/>
              </a:rPr>
              <a:t>CEUs </a:t>
            </a:r>
            <a:r>
              <a:rPr lang="en" sz="1900">
                <a:solidFill>
                  <a:srgbClr val="0A203F"/>
                </a:solidFill>
                <a:highlight>
                  <a:srgbClr val="FFFFFF"/>
                </a:highlight>
                <a:latin typeface="Roboto"/>
                <a:ea typeface="Roboto"/>
                <a:cs typeface="Roboto"/>
                <a:sym typeface="Roboto"/>
              </a:rPr>
              <a:t>will be emailed to </a:t>
            </a:r>
            <a:r>
              <a:rPr lang="en" sz="1900" b="1">
                <a:solidFill>
                  <a:srgbClr val="0A203F"/>
                </a:solidFill>
                <a:highlight>
                  <a:srgbClr val="FFFFFF"/>
                </a:highlight>
                <a:latin typeface="Roboto"/>
                <a:ea typeface="Roboto"/>
                <a:cs typeface="Roboto"/>
                <a:sym typeface="Roboto"/>
              </a:rPr>
              <a:t>active INSSWA members</a:t>
            </a:r>
            <a:r>
              <a:rPr lang="en" sz="1900">
                <a:solidFill>
                  <a:srgbClr val="0A203F"/>
                </a:solidFill>
                <a:highlight>
                  <a:srgbClr val="FFFFFF"/>
                </a:highlight>
                <a:latin typeface="Roboto"/>
                <a:ea typeface="Roboto"/>
                <a:cs typeface="Roboto"/>
                <a:sym typeface="Roboto"/>
              </a:rPr>
              <a:t> within one month of session </a:t>
            </a:r>
            <a:r>
              <a:rPr lang="en" sz="1900" b="1">
                <a:solidFill>
                  <a:srgbClr val="0A203F"/>
                </a:solidFill>
                <a:highlight>
                  <a:srgbClr val="FFFFFF"/>
                </a:highlight>
                <a:latin typeface="Roboto"/>
                <a:ea typeface="Roboto"/>
                <a:cs typeface="Roboto"/>
                <a:sym typeface="Roboto"/>
              </a:rPr>
              <a:t>and </a:t>
            </a:r>
            <a:r>
              <a:rPr lang="en" sz="1900">
                <a:solidFill>
                  <a:srgbClr val="0A203F"/>
                </a:solidFill>
                <a:highlight>
                  <a:srgbClr val="FFFFFF"/>
                </a:highlight>
                <a:latin typeface="Roboto"/>
                <a:ea typeface="Roboto"/>
                <a:cs typeface="Roboto"/>
                <a:sym typeface="Roboto"/>
              </a:rPr>
              <a:t>evaluation completion </a:t>
            </a:r>
            <a:endParaRPr sz="1900">
              <a:solidFill>
                <a:srgbClr val="0A203F"/>
              </a:solidFill>
              <a:highlight>
                <a:srgbClr val="FFFFFF"/>
              </a:highlight>
              <a:latin typeface="Roboto"/>
              <a:ea typeface="Roboto"/>
              <a:cs typeface="Roboto"/>
              <a:sym typeface="Roboto"/>
            </a:endParaRPr>
          </a:p>
          <a:p>
            <a:pPr marL="0" lvl="0" indent="0" algn="l" rtl="0">
              <a:spcBef>
                <a:spcPts val="0"/>
              </a:spcBef>
              <a:spcAft>
                <a:spcPts val="0"/>
              </a:spcAft>
              <a:buNone/>
            </a:pPr>
            <a:endParaRPr sz="2000" b="1">
              <a:solidFill>
                <a:srgbClr val="0A203F"/>
              </a:solidFill>
              <a:latin typeface="Roboto"/>
              <a:ea typeface="Roboto"/>
              <a:cs typeface="Roboto"/>
              <a:sym typeface="Roboto"/>
            </a:endParaRPr>
          </a:p>
          <a:p>
            <a:pPr marL="0" lvl="0" indent="0" algn="l" rtl="0">
              <a:spcBef>
                <a:spcPts val="0"/>
              </a:spcBef>
              <a:spcAft>
                <a:spcPts val="0"/>
              </a:spcAft>
              <a:buNone/>
            </a:pPr>
            <a:r>
              <a:rPr lang="en" sz="2500" b="1">
                <a:solidFill>
                  <a:srgbClr val="0A203F"/>
                </a:solidFill>
                <a:latin typeface="Roboto"/>
                <a:ea typeface="Roboto"/>
                <a:cs typeface="Roboto"/>
                <a:sym typeface="Roboto"/>
              </a:rPr>
              <a:t>         </a:t>
            </a:r>
            <a:endParaRPr sz="2500" b="1">
              <a:solidFill>
                <a:srgbClr val="0A203F"/>
              </a:solidFill>
              <a:latin typeface="Roboto"/>
              <a:ea typeface="Roboto"/>
              <a:cs typeface="Roboto"/>
              <a:sym typeface="Roboto"/>
            </a:endParaRPr>
          </a:p>
          <a:p>
            <a:pPr marL="0" lvl="0" indent="0" algn="l" rtl="0">
              <a:spcBef>
                <a:spcPts val="0"/>
              </a:spcBef>
              <a:spcAft>
                <a:spcPts val="0"/>
              </a:spcAft>
              <a:buClr>
                <a:srgbClr val="000000"/>
              </a:buClr>
              <a:buSzPts val="1100"/>
              <a:buFont typeface="Arial"/>
              <a:buNone/>
            </a:pPr>
            <a:r>
              <a:rPr lang="en" sz="2700" b="1">
                <a:solidFill>
                  <a:srgbClr val="000000"/>
                </a:solidFill>
                <a:latin typeface="Roboto"/>
                <a:ea typeface="Roboto"/>
                <a:cs typeface="Roboto"/>
                <a:sym typeface="Roboto"/>
              </a:rPr>
              <a:t>  </a:t>
            </a:r>
            <a:endParaRPr sz="2700" b="1">
              <a:solidFill>
                <a:srgbClr val="000000"/>
              </a:solidFill>
              <a:highlight>
                <a:srgbClr val="FFFF00"/>
              </a:highlight>
              <a:latin typeface="Roboto"/>
              <a:ea typeface="Roboto"/>
              <a:cs typeface="Roboto"/>
              <a:sym typeface="Roboto"/>
            </a:endParaRPr>
          </a:p>
          <a:p>
            <a:pPr marL="0" lvl="0" indent="0" algn="l" rtl="0">
              <a:spcBef>
                <a:spcPts val="0"/>
              </a:spcBef>
              <a:spcAft>
                <a:spcPts val="0"/>
              </a:spcAft>
              <a:buNone/>
            </a:pPr>
            <a:r>
              <a:rPr lang="en" sz="2700" b="1">
                <a:solidFill>
                  <a:srgbClr val="000000"/>
                </a:solidFill>
                <a:latin typeface="Roboto"/>
                <a:ea typeface="Roboto"/>
                <a:cs typeface="Roboto"/>
                <a:sym typeface="Roboto"/>
              </a:rPr>
              <a:t>                              </a:t>
            </a:r>
            <a:endParaRPr sz="2100">
              <a:solidFill>
                <a:srgbClr val="000000"/>
              </a:solidFill>
              <a:latin typeface="Roboto"/>
              <a:ea typeface="Roboto"/>
              <a:cs typeface="Roboto"/>
              <a:sym typeface="Roboto"/>
            </a:endParaRPr>
          </a:p>
          <a:p>
            <a:pPr marL="457200" lvl="0" indent="0" algn="l" rtl="0">
              <a:spcBef>
                <a:spcPts val="0"/>
              </a:spcBef>
              <a:spcAft>
                <a:spcPts val="0"/>
              </a:spcAft>
              <a:buNone/>
            </a:pPr>
            <a:endParaRPr sz="2100">
              <a:solidFill>
                <a:srgbClr val="000000"/>
              </a:solidFill>
              <a:latin typeface="Roboto"/>
              <a:ea typeface="Roboto"/>
              <a:cs typeface="Roboto"/>
              <a:sym typeface="Roboto"/>
            </a:endParaRPr>
          </a:p>
        </p:txBody>
      </p:sp>
      <p:sp>
        <p:nvSpPr>
          <p:cNvPr id="357" name="Google Shape;357;p78"/>
          <p:cNvSpPr txBox="1"/>
          <p:nvPr/>
        </p:nvSpPr>
        <p:spPr>
          <a:xfrm>
            <a:off x="0" y="0"/>
            <a:ext cx="9144000" cy="75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0A203F"/>
                </a:solidFill>
                <a:latin typeface="Roboto"/>
                <a:ea typeface="Roboto"/>
                <a:cs typeface="Roboto"/>
                <a:sym typeface="Roboto"/>
              </a:rPr>
              <a:t>Thank You</a:t>
            </a:r>
            <a:endParaRPr sz="3600" b="1">
              <a:solidFill>
                <a:srgbClr val="0A203F"/>
              </a:solidFill>
              <a:latin typeface="Roboto"/>
              <a:ea typeface="Roboto"/>
              <a:cs typeface="Roboto"/>
              <a:sym typeface="Roboto"/>
            </a:endParaRPr>
          </a:p>
        </p:txBody>
      </p:sp>
      <p:pic>
        <p:nvPicPr>
          <p:cNvPr id="358" name="Google Shape;358;p78"/>
          <p:cNvPicPr preferRelativeResize="0"/>
          <p:nvPr/>
        </p:nvPicPr>
        <p:blipFill rotWithShape="1">
          <a:blip r:embed="rId3">
            <a:alphaModFix/>
          </a:blip>
          <a:srcRect/>
          <a:stretch/>
        </p:blipFill>
        <p:spPr>
          <a:xfrm>
            <a:off x="2461100" y="2238125"/>
            <a:ext cx="3676650" cy="10001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79"/>
          <p:cNvSpPr txBox="1"/>
          <p:nvPr/>
        </p:nvSpPr>
        <p:spPr>
          <a:xfrm>
            <a:off x="0" y="738450"/>
            <a:ext cx="9144000" cy="362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a:solidFill>
                  <a:srgbClr val="0A203F"/>
                </a:solidFill>
                <a:latin typeface="Roboto"/>
                <a:ea typeface="Roboto"/>
                <a:cs typeface="Roboto"/>
                <a:sym typeface="Roboto"/>
              </a:rPr>
              <a:t>Events Calendar </a:t>
            </a:r>
            <a:r>
              <a:rPr lang="en" sz="2200" b="1" u="sng">
                <a:solidFill>
                  <a:schemeClr val="accent5"/>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https://keepindianalearning.org/events/</a:t>
            </a:r>
            <a:r>
              <a:rPr lang="en" sz="2200" b="1">
                <a:solidFill>
                  <a:schemeClr val="dk1"/>
                </a:solidFill>
                <a:latin typeface="Roboto"/>
                <a:ea typeface="Roboto"/>
                <a:cs typeface="Roboto"/>
                <a:sym typeface="Roboto"/>
              </a:rPr>
              <a:t> </a:t>
            </a:r>
            <a:endParaRPr sz="1800">
              <a:solidFill>
                <a:schemeClr val="accent2"/>
              </a:solidFill>
              <a:highlight>
                <a:schemeClr val="accent6"/>
              </a:highlight>
              <a:latin typeface="Roboto"/>
              <a:ea typeface="Roboto"/>
              <a:cs typeface="Roboto"/>
              <a:sym typeface="Roboto"/>
            </a:endParaRPr>
          </a:p>
          <a:p>
            <a:pPr marL="457200" lvl="0" indent="-342900" algn="l" rtl="0">
              <a:spcBef>
                <a:spcPts val="0"/>
              </a:spcBef>
              <a:spcAft>
                <a:spcPts val="0"/>
              </a:spcAft>
              <a:buClr>
                <a:schemeClr val="accent2"/>
              </a:buClr>
              <a:buSzPts val="1800"/>
              <a:buFont typeface="Roboto"/>
              <a:buChar char="●"/>
            </a:pPr>
            <a:r>
              <a:rPr lang="en" sz="1800" b="1">
                <a:solidFill>
                  <a:schemeClr val="accent2"/>
                </a:solidFill>
                <a:highlight>
                  <a:schemeClr val="lt1"/>
                </a:highlight>
                <a:latin typeface="Roboto"/>
                <a:ea typeface="Roboto"/>
                <a:cs typeface="Roboto"/>
                <a:sym typeface="Roboto"/>
              </a:rPr>
              <a:t>Portrait of a Graduate Livestream, </a:t>
            </a:r>
            <a:r>
              <a:rPr lang="en" sz="1800">
                <a:solidFill>
                  <a:schemeClr val="accent2"/>
                </a:solidFill>
                <a:highlight>
                  <a:schemeClr val="lt1"/>
                </a:highlight>
                <a:latin typeface="Roboto"/>
                <a:ea typeface="Roboto"/>
                <a:cs typeface="Roboto"/>
                <a:sym typeface="Roboto"/>
              </a:rPr>
              <a:t>March 10, 2022</a:t>
            </a:r>
            <a:endParaRPr sz="1800">
              <a:solidFill>
                <a:schemeClr val="accent2"/>
              </a:solidFill>
              <a:highlight>
                <a:schemeClr val="lt1"/>
              </a:highlight>
              <a:latin typeface="Roboto"/>
              <a:ea typeface="Roboto"/>
              <a:cs typeface="Roboto"/>
              <a:sym typeface="Roboto"/>
            </a:endParaRPr>
          </a:p>
          <a:p>
            <a:pPr marL="457200" lvl="0" indent="-342900" algn="l" rtl="0">
              <a:spcBef>
                <a:spcPts val="0"/>
              </a:spcBef>
              <a:spcAft>
                <a:spcPts val="0"/>
              </a:spcAft>
              <a:buClr>
                <a:schemeClr val="accent2"/>
              </a:buClr>
              <a:buSzPts val="1800"/>
              <a:buFont typeface="Roboto"/>
              <a:buChar char="●"/>
            </a:pPr>
            <a:r>
              <a:rPr lang="en" sz="1800" b="1">
                <a:solidFill>
                  <a:schemeClr val="accent2"/>
                </a:solidFill>
                <a:highlight>
                  <a:schemeClr val="lt1"/>
                </a:highlight>
                <a:latin typeface="Roboto"/>
                <a:ea typeface="Roboto"/>
                <a:cs typeface="Roboto"/>
                <a:sym typeface="Roboto"/>
              </a:rPr>
              <a:t>Culturally Responsive SEL Series</a:t>
            </a:r>
            <a:r>
              <a:rPr lang="en" sz="1800">
                <a:solidFill>
                  <a:schemeClr val="accent2"/>
                </a:solidFill>
                <a:highlight>
                  <a:schemeClr val="lt1"/>
                </a:highlight>
                <a:latin typeface="Roboto"/>
                <a:ea typeface="Roboto"/>
                <a:cs typeface="Roboto"/>
                <a:sym typeface="Roboto"/>
              </a:rPr>
              <a:t>, session 3, March 16, 2022 via zoom</a:t>
            </a:r>
            <a:endParaRPr sz="1800">
              <a:solidFill>
                <a:schemeClr val="accent2"/>
              </a:solidFill>
              <a:highlight>
                <a:schemeClr val="lt1"/>
              </a:highlight>
              <a:latin typeface="Roboto"/>
              <a:ea typeface="Roboto"/>
              <a:cs typeface="Roboto"/>
              <a:sym typeface="Roboto"/>
            </a:endParaRPr>
          </a:p>
          <a:p>
            <a:pPr marL="457200" lvl="0" indent="-342900" algn="l" rtl="0">
              <a:spcBef>
                <a:spcPts val="0"/>
              </a:spcBef>
              <a:spcAft>
                <a:spcPts val="0"/>
              </a:spcAft>
              <a:buClr>
                <a:schemeClr val="accent2"/>
              </a:buClr>
              <a:buSzPts val="1800"/>
              <a:buFont typeface="Roboto"/>
              <a:buChar char="●"/>
            </a:pPr>
            <a:r>
              <a:rPr lang="en" sz="1800" b="1">
                <a:solidFill>
                  <a:schemeClr val="accent2"/>
                </a:solidFill>
                <a:highlight>
                  <a:schemeClr val="lt1"/>
                </a:highlight>
                <a:latin typeface="Roboto"/>
                <a:ea typeface="Roboto"/>
                <a:cs typeface="Roboto"/>
                <a:sym typeface="Roboto"/>
              </a:rPr>
              <a:t>Keep Indiana Learning Virtual Conference</a:t>
            </a:r>
            <a:r>
              <a:rPr lang="en" sz="1800">
                <a:solidFill>
                  <a:schemeClr val="accent2"/>
                </a:solidFill>
                <a:highlight>
                  <a:schemeClr val="lt1"/>
                </a:highlight>
                <a:latin typeface="Roboto"/>
                <a:ea typeface="Roboto"/>
                <a:cs typeface="Roboto"/>
                <a:sym typeface="Roboto"/>
              </a:rPr>
              <a:t>, June 14-15, 2022  </a:t>
            </a:r>
            <a:endParaRPr sz="2300" b="1">
              <a:solidFill>
                <a:schemeClr val="dk1"/>
              </a:solidFill>
              <a:latin typeface="Roboto"/>
              <a:ea typeface="Roboto"/>
              <a:cs typeface="Roboto"/>
              <a:sym typeface="Roboto"/>
            </a:endParaRPr>
          </a:p>
          <a:p>
            <a:pPr marL="0" lvl="0" indent="0" algn="l" rtl="0">
              <a:spcBef>
                <a:spcPts val="0"/>
              </a:spcBef>
              <a:spcAft>
                <a:spcPts val="0"/>
              </a:spcAft>
              <a:buNone/>
            </a:pPr>
            <a:endParaRPr sz="2100" b="1">
              <a:solidFill>
                <a:schemeClr val="dk1"/>
              </a:solidFill>
              <a:latin typeface="Roboto"/>
              <a:ea typeface="Roboto"/>
              <a:cs typeface="Roboto"/>
              <a:sym typeface="Roboto"/>
            </a:endParaRPr>
          </a:p>
          <a:p>
            <a:pPr marL="0" lvl="0" indent="0" algn="l" rtl="0">
              <a:spcBef>
                <a:spcPts val="0"/>
              </a:spcBef>
              <a:spcAft>
                <a:spcPts val="0"/>
              </a:spcAft>
              <a:buNone/>
            </a:pPr>
            <a:r>
              <a:rPr lang="en" sz="2100" b="1">
                <a:solidFill>
                  <a:schemeClr val="dk1"/>
                </a:solidFill>
                <a:latin typeface="Roboto"/>
                <a:ea typeface="Roboto"/>
                <a:cs typeface="Roboto"/>
                <a:sym typeface="Roboto"/>
              </a:rPr>
              <a:t>Register at </a:t>
            </a:r>
            <a:r>
              <a:rPr lang="en" sz="2100" b="1" u="sng">
                <a:solidFill>
                  <a:schemeClr val="hlink"/>
                </a:solidFill>
                <a:latin typeface="Roboto"/>
                <a:ea typeface="Roboto"/>
                <a:cs typeface="Roboto"/>
                <a:sym typeface="Roboto"/>
                <a:hlinkClick r:id="rId4"/>
              </a:rPr>
              <a:t>https://keepindianalearning.org/free-events/</a:t>
            </a:r>
            <a:r>
              <a:rPr lang="en" sz="2100" b="1">
                <a:solidFill>
                  <a:schemeClr val="dk1"/>
                </a:solidFill>
                <a:latin typeface="Roboto"/>
                <a:ea typeface="Roboto"/>
                <a:cs typeface="Roboto"/>
                <a:sym typeface="Roboto"/>
              </a:rPr>
              <a:t> </a:t>
            </a:r>
            <a:endParaRPr sz="2100" b="1">
              <a:solidFill>
                <a:srgbClr val="FFAB40"/>
              </a:solidFill>
              <a:latin typeface="Roboto"/>
              <a:ea typeface="Roboto"/>
              <a:cs typeface="Roboto"/>
              <a:sym typeface="Roboto"/>
            </a:endParaRPr>
          </a:p>
          <a:p>
            <a:pPr marL="0" lvl="0" indent="0" algn="l" rtl="0">
              <a:spcBef>
                <a:spcPts val="0"/>
              </a:spcBef>
              <a:spcAft>
                <a:spcPts val="0"/>
              </a:spcAft>
              <a:buClr>
                <a:srgbClr val="000000"/>
              </a:buClr>
              <a:buSzPts val="1100"/>
              <a:buFont typeface="Arial"/>
              <a:buNone/>
            </a:pPr>
            <a:r>
              <a:rPr lang="en" sz="2300" b="1">
                <a:solidFill>
                  <a:srgbClr val="000000"/>
                </a:solidFill>
                <a:latin typeface="Roboto"/>
                <a:ea typeface="Roboto"/>
                <a:cs typeface="Roboto"/>
                <a:sym typeface="Roboto"/>
              </a:rPr>
              <a:t>  </a:t>
            </a:r>
            <a:endParaRPr sz="2300" b="1">
              <a:solidFill>
                <a:srgbClr val="000000"/>
              </a:solidFill>
              <a:highlight>
                <a:srgbClr val="FFFF00"/>
              </a:highlight>
              <a:latin typeface="Roboto"/>
              <a:ea typeface="Roboto"/>
              <a:cs typeface="Roboto"/>
              <a:sym typeface="Roboto"/>
            </a:endParaRPr>
          </a:p>
          <a:p>
            <a:pPr marL="0" lvl="0" indent="0" algn="l" rtl="0">
              <a:spcBef>
                <a:spcPts val="0"/>
              </a:spcBef>
              <a:spcAft>
                <a:spcPts val="0"/>
              </a:spcAft>
              <a:buNone/>
            </a:pPr>
            <a:r>
              <a:rPr lang="en" sz="2700" b="1">
                <a:solidFill>
                  <a:srgbClr val="000000"/>
                </a:solidFill>
                <a:latin typeface="Roboto"/>
                <a:ea typeface="Roboto"/>
                <a:cs typeface="Roboto"/>
                <a:sym typeface="Roboto"/>
              </a:rPr>
              <a:t>                              </a:t>
            </a:r>
            <a:endParaRPr sz="2100">
              <a:solidFill>
                <a:srgbClr val="000000"/>
              </a:solidFill>
              <a:latin typeface="Roboto"/>
              <a:ea typeface="Roboto"/>
              <a:cs typeface="Roboto"/>
              <a:sym typeface="Roboto"/>
            </a:endParaRPr>
          </a:p>
          <a:p>
            <a:pPr marL="457200" lvl="0" indent="0" algn="l" rtl="0">
              <a:spcBef>
                <a:spcPts val="0"/>
              </a:spcBef>
              <a:spcAft>
                <a:spcPts val="0"/>
              </a:spcAft>
              <a:buNone/>
            </a:pPr>
            <a:endParaRPr sz="2100">
              <a:solidFill>
                <a:srgbClr val="000000"/>
              </a:solidFill>
              <a:latin typeface="Roboto"/>
              <a:ea typeface="Roboto"/>
              <a:cs typeface="Roboto"/>
              <a:sym typeface="Roboto"/>
            </a:endParaRPr>
          </a:p>
        </p:txBody>
      </p:sp>
      <p:sp>
        <p:nvSpPr>
          <p:cNvPr id="364" name="Google Shape;364;p79"/>
          <p:cNvSpPr txBox="1"/>
          <p:nvPr/>
        </p:nvSpPr>
        <p:spPr>
          <a:xfrm>
            <a:off x="0" y="57100"/>
            <a:ext cx="9144000" cy="75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0A203F"/>
                </a:solidFill>
                <a:latin typeface="Roboto"/>
                <a:ea typeface="Roboto"/>
                <a:cs typeface="Roboto"/>
                <a:sym typeface="Roboto"/>
              </a:rPr>
              <a:t>Upcoming Events</a:t>
            </a:r>
            <a:endParaRPr sz="3600" b="1">
              <a:solidFill>
                <a:srgbClr val="0A203F"/>
              </a:solidFill>
              <a:latin typeface="Roboto"/>
              <a:ea typeface="Roboto"/>
              <a:cs typeface="Roboto"/>
              <a:sym typeface="Roboto"/>
            </a:endParaRPr>
          </a:p>
        </p:txBody>
      </p:sp>
      <p:pic>
        <p:nvPicPr>
          <p:cNvPr id="365" name="Google Shape;365;p79">
            <a:hlinkClick r:id="rId5"/>
          </p:cNvPr>
          <p:cNvPicPr preferRelativeResize="0"/>
          <p:nvPr/>
        </p:nvPicPr>
        <p:blipFill>
          <a:blip r:embed="rId6">
            <a:alphaModFix/>
          </a:blip>
          <a:stretch>
            <a:fillRect/>
          </a:stretch>
        </p:blipFill>
        <p:spPr>
          <a:xfrm>
            <a:off x="2284775" y="2735875"/>
            <a:ext cx="4344625" cy="199512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80"/>
          <p:cNvSpPr txBox="1"/>
          <p:nvPr/>
        </p:nvSpPr>
        <p:spPr>
          <a:xfrm>
            <a:off x="199000" y="280300"/>
            <a:ext cx="5380200" cy="3227100"/>
          </a:xfrm>
          <a:prstGeom prst="rect">
            <a:avLst/>
          </a:prstGeom>
          <a:solidFill>
            <a:srgbClr val="D0E0E3"/>
          </a:solidFill>
          <a:ln>
            <a:noFill/>
          </a:ln>
          <a:effectLst>
            <a:outerShdw blurRad="57150" dist="19050" dir="5400000" algn="bl" rotWithShape="0">
              <a:srgbClr val="D0E0E3">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434343"/>
                </a:solidFill>
                <a:latin typeface="Roboto"/>
                <a:ea typeface="Roboto"/>
                <a:cs typeface="Roboto"/>
                <a:sym typeface="Roboto"/>
              </a:rPr>
              <a:t>CONTACT US!</a:t>
            </a:r>
            <a:endParaRPr sz="1800" b="1">
              <a:solidFill>
                <a:srgbClr val="434343"/>
              </a:solidFill>
              <a:latin typeface="Roboto"/>
              <a:ea typeface="Roboto"/>
              <a:cs typeface="Roboto"/>
              <a:sym typeface="Roboto"/>
            </a:endParaRPr>
          </a:p>
          <a:p>
            <a:pPr marL="0" lvl="0" indent="0" algn="l" rtl="0">
              <a:spcBef>
                <a:spcPts val="0"/>
              </a:spcBef>
              <a:spcAft>
                <a:spcPts val="0"/>
              </a:spcAft>
              <a:buNone/>
            </a:pPr>
            <a:endParaRPr sz="1800" b="1">
              <a:solidFill>
                <a:srgbClr val="434343"/>
              </a:solidFill>
              <a:latin typeface="Roboto"/>
              <a:ea typeface="Roboto"/>
              <a:cs typeface="Roboto"/>
              <a:sym typeface="Roboto"/>
            </a:endParaRPr>
          </a:p>
          <a:p>
            <a:pPr marL="0" lvl="0" indent="0" algn="l" rtl="0">
              <a:spcBef>
                <a:spcPts val="1000"/>
              </a:spcBef>
              <a:spcAft>
                <a:spcPts val="0"/>
              </a:spcAft>
              <a:buNone/>
            </a:pPr>
            <a:r>
              <a:rPr lang="en" sz="1800" b="1">
                <a:solidFill>
                  <a:srgbClr val="434343"/>
                </a:solidFill>
                <a:latin typeface="Roboto"/>
                <a:ea typeface="Roboto"/>
                <a:cs typeface="Roboto"/>
                <a:sym typeface="Roboto"/>
              </a:rPr>
              <a:t>Amanda Culhan: </a:t>
            </a:r>
            <a:r>
              <a:rPr lang="en" sz="1800" u="sng">
                <a:solidFill>
                  <a:srgbClr val="167A91"/>
                </a:solidFill>
                <a:latin typeface="Roboto"/>
                <a:ea typeface="Roboto"/>
                <a:cs typeface="Roboto"/>
                <a:sym typeface="Roboto"/>
                <a:hlinkClick r:id="rId3">
                  <a:extLst>
                    <a:ext uri="{A12FA001-AC4F-418D-AE19-62706E023703}">
                      <ahyp:hlinkClr xmlns:ahyp="http://schemas.microsoft.com/office/drawing/2018/hyperlinkcolor" val="tx"/>
                    </a:ext>
                  </a:extLst>
                </a:hlinkClick>
              </a:rPr>
              <a:t>amanda@culhanconsulting.com</a:t>
            </a:r>
            <a:endParaRPr sz="1800">
              <a:solidFill>
                <a:srgbClr val="167A91"/>
              </a:solidFill>
              <a:latin typeface="Roboto"/>
              <a:ea typeface="Roboto"/>
              <a:cs typeface="Roboto"/>
              <a:sym typeface="Roboto"/>
            </a:endParaRPr>
          </a:p>
          <a:p>
            <a:pPr marL="0" lvl="0" indent="0" algn="l" rtl="0">
              <a:spcBef>
                <a:spcPts val="1000"/>
              </a:spcBef>
              <a:spcAft>
                <a:spcPts val="0"/>
              </a:spcAft>
              <a:buNone/>
            </a:pPr>
            <a:r>
              <a:rPr lang="en" sz="1800" b="1">
                <a:solidFill>
                  <a:srgbClr val="434343"/>
                </a:solidFill>
                <a:latin typeface="Roboto"/>
                <a:ea typeface="Roboto"/>
                <a:cs typeface="Roboto"/>
                <a:sym typeface="Roboto"/>
              </a:rPr>
              <a:t>Dr. Andrew Melin: </a:t>
            </a:r>
            <a:r>
              <a:rPr lang="en" sz="1800" u="sng">
                <a:solidFill>
                  <a:srgbClr val="167A91"/>
                </a:solidFill>
                <a:latin typeface="Roboto"/>
                <a:ea typeface="Roboto"/>
                <a:cs typeface="Roboto"/>
                <a:sym typeface="Roboto"/>
                <a:hlinkClick r:id="rId4">
                  <a:extLst>
                    <a:ext uri="{A12FA001-AC4F-418D-AE19-62706E023703}">
                      <ahyp:hlinkClr xmlns:ahyp="http://schemas.microsoft.com/office/drawing/2018/hyperlinkcolor" val="tx"/>
                    </a:ext>
                  </a:extLst>
                </a:hlinkClick>
              </a:rPr>
              <a:t>amelin@ciesc.org</a:t>
            </a:r>
            <a:endParaRPr sz="1800" b="1">
              <a:solidFill>
                <a:srgbClr val="167A91"/>
              </a:solidFill>
              <a:latin typeface="Roboto"/>
              <a:ea typeface="Roboto"/>
              <a:cs typeface="Roboto"/>
              <a:sym typeface="Roboto"/>
            </a:endParaRPr>
          </a:p>
          <a:p>
            <a:pPr marL="0" lvl="0" indent="0" algn="l" rtl="0">
              <a:spcBef>
                <a:spcPts val="1000"/>
              </a:spcBef>
              <a:spcAft>
                <a:spcPts val="0"/>
              </a:spcAft>
              <a:buClr>
                <a:schemeClr val="dk1"/>
              </a:buClr>
              <a:buSzPts val="1100"/>
              <a:buFont typeface="Arial"/>
              <a:buNone/>
            </a:pPr>
            <a:r>
              <a:rPr lang="en" sz="1800" b="1">
                <a:solidFill>
                  <a:srgbClr val="434343"/>
                </a:solidFill>
                <a:latin typeface="Roboto"/>
                <a:ea typeface="Roboto"/>
                <a:cs typeface="Roboto"/>
                <a:sym typeface="Roboto"/>
              </a:rPr>
              <a:t>Rachel Bauer: </a:t>
            </a:r>
            <a:r>
              <a:rPr lang="en" sz="1800" u="sng">
                <a:solidFill>
                  <a:srgbClr val="167A91"/>
                </a:solidFill>
                <a:latin typeface="Roboto"/>
                <a:ea typeface="Roboto"/>
                <a:cs typeface="Roboto"/>
                <a:sym typeface="Roboto"/>
                <a:hlinkClick r:id="rId5">
                  <a:extLst>
                    <a:ext uri="{A12FA001-AC4F-418D-AE19-62706E023703}">
                      <ahyp:hlinkClr xmlns:ahyp="http://schemas.microsoft.com/office/drawing/2018/hyperlinkcolor" val="tx"/>
                    </a:ext>
                  </a:extLst>
                </a:hlinkClick>
              </a:rPr>
              <a:t>rbauer@indianaonline.org</a:t>
            </a:r>
            <a:endParaRPr sz="1800">
              <a:solidFill>
                <a:srgbClr val="167A91"/>
              </a:solidFill>
              <a:latin typeface="Roboto"/>
              <a:ea typeface="Roboto"/>
              <a:cs typeface="Roboto"/>
              <a:sym typeface="Roboto"/>
            </a:endParaRPr>
          </a:p>
          <a:p>
            <a:pPr marL="0" lvl="0" indent="0" algn="l" rtl="0">
              <a:spcBef>
                <a:spcPts val="1000"/>
              </a:spcBef>
              <a:spcAft>
                <a:spcPts val="0"/>
              </a:spcAft>
              <a:buClr>
                <a:schemeClr val="dk1"/>
              </a:buClr>
              <a:buSzPts val="1100"/>
              <a:buFont typeface="Arial"/>
              <a:buNone/>
            </a:pPr>
            <a:r>
              <a:rPr lang="en" sz="1800" b="1">
                <a:solidFill>
                  <a:srgbClr val="434343"/>
                </a:solidFill>
                <a:latin typeface="Roboto"/>
                <a:ea typeface="Roboto"/>
                <a:cs typeface="Roboto"/>
                <a:sym typeface="Roboto"/>
              </a:rPr>
              <a:t>Dawn Meadows: </a:t>
            </a:r>
            <a:r>
              <a:rPr lang="en" sz="1800" u="sng">
                <a:solidFill>
                  <a:srgbClr val="167A91"/>
                </a:solidFill>
                <a:latin typeface="Roboto"/>
                <a:ea typeface="Roboto"/>
                <a:cs typeface="Roboto"/>
                <a:sym typeface="Roboto"/>
                <a:hlinkClick r:id="rId6">
                  <a:extLst>
                    <a:ext uri="{A12FA001-AC4F-418D-AE19-62706E023703}">
                      <ahyp:hlinkClr xmlns:ahyp="http://schemas.microsoft.com/office/drawing/2018/hyperlinkcolor" val="tx"/>
                    </a:ext>
                  </a:extLst>
                </a:hlinkClick>
              </a:rPr>
              <a:t>dmeadows@indianaonline.org</a:t>
            </a:r>
            <a:endParaRPr sz="1800">
              <a:solidFill>
                <a:srgbClr val="167A91"/>
              </a:solidFill>
              <a:latin typeface="Roboto"/>
              <a:ea typeface="Roboto"/>
              <a:cs typeface="Roboto"/>
              <a:sym typeface="Roboto"/>
            </a:endParaRPr>
          </a:p>
          <a:p>
            <a:pPr marL="0" lvl="0" indent="0" algn="l" rtl="0">
              <a:spcBef>
                <a:spcPts val="1000"/>
              </a:spcBef>
              <a:spcAft>
                <a:spcPts val="0"/>
              </a:spcAft>
              <a:buNone/>
            </a:pPr>
            <a:endParaRPr sz="1800" b="1">
              <a:solidFill>
                <a:srgbClr val="434343"/>
              </a:solidFill>
              <a:latin typeface="Roboto"/>
              <a:ea typeface="Roboto"/>
              <a:cs typeface="Roboto"/>
              <a:sym typeface="Roboto"/>
            </a:endParaRPr>
          </a:p>
          <a:p>
            <a:pPr marL="0" lvl="0" indent="0" algn="ctr" rtl="0">
              <a:spcBef>
                <a:spcPts val="1000"/>
              </a:spcBef>
              <a:spcAft>
                <a:spcPts val="0"/>
              </a:spcAft>
              <a:buClr>
                <a:schemeClr val="dk1"/>
              </a:buClr>
              <a:buSzPts val="1100"/>
              <a:buFont typeface="Arial"/>
              <a:buNone/>
            </a:pPr>
            <a:endParaRPr sz="1800">
              <a:solidFill>
                <a:srgbClr val="666666"/>
              </a:solidFill>
            </a:endParaRPr>
          </a:p>
          <a:p>
            <a:pPr marL="0" lvl="0" indent="0" algn="l" rtl="0">
              <a:spcBef>
                <a:spcPts val="0"/>
              </a:spcBef>
              <a:spcAft>
                <a:spcPts val="1000"/>
              </a:spcAft>
              <a:buNone/>
            </a:pPr>
            <a:endParaRPr sz="1200" b="1">
              <a:solidFill>
                <a:srgbClr val="434343"/>
              </a:solidFill>
            </a:endParaRPr>
          </a:p>
        </p:txBody>
      </p:sp>
      <p:sp>
        <p:nvSpPr>
          <p:cNvPr id="371" name="Google Shape;371;p80"/>
          <p:cNvSpPr txBox="1"/>
          <p:nvPr/>
        </p:nvSpPr>
        <p:spPr>
          <a:xfrm>
            <a:off x="5841325" y="327875"/>
            <a:ext cx="2871000" cy="3003900"/>
          </a:xfrm>
          <a:prstGeom prst="rect">
            <a:avLst/>
          </a:prstGeom>
          <a:solidFill>
            <a:srgbClr val="EA9999"/>
          </a:solidFill>
          <a:ln>
            <a:noFill/>
          </a:ln>
          <a:effectLst>
            <a:outerShdw blurRad="57150" dist="19050" dir="5400000" algn="bl" rotWithShape="0">
              <a:srgbClr val="D0E0E3">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434343"/>
                </a:solidFill>
                <a:latin typeface="Roboto"/>
                <a:ea typeface="Roboto"/>
                <a:cs typeface="Roboto"/>
                <a:sym typeface="Roboto"/>
              </a:rPr>
              <a:t>STAY CONNECTED</a:t>
            </a:r>
            <a:endParaRPr sz="1800" b="1">
              <a:solidFill>
                <a:srgbClr val="434343"/>
              </a:solidFill>
              <a:latin typeface="Roboto"/>
              <a:ea typeface="Roboto"/>
              <a:cs typeface="Roboto"/>
              <a:sym typeface="Roboto"/>
            </a:endParaRPr>
          </a:p>
          <a:p>
            <a:pPr marL="0" lvl="0" indent="0" algn="ctr" rtl="0">
              <a:spcBef>
                <a:spcPts val="0"/>
              </a:spcBef>
              <a:spcAft>
                <a:spcPts val="0"/>
              </a:spcAft>
              <a:buNone/>
            </a:pPr>
            <a:endParaRPr sz="1800" b="1">
              <a:solidFill>
                <a:srgbClr val="434343"/>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800" u="sng">
                <a:solidFill>
                  <a:srgbClr val="167A91"/>
                </a:solidFill>
                <a:latin typeface="Roboto"/>
                <a:ea typeface="Roboto"/>
                <a:cs typeface="Roboto"/>
                <a:sym typeface="Roboto"/>
                <a:hlinkClick r:id="rId7">
                  <a:extLst>
                    <a:ext uri="{A12FA001-AC4F-418D-AE19-62706E023703}">
                      <ahyp:hlinkClr xmlns:ahyp="http://schemas.microsoft.com/office/drawing/2018/hyperlinkcolor" val="tx"/>
                    </a:ext>
                  </a:extLst>
                </a:hlinkClick>
              </a:rPr>
              <a:t>Counselor Connect</a:t>
            </a:r>
            <a:endParaRPr sz="1800">
              <a:solidFill>
                <a:srgbClr val="167A91"/>
              </a:solidFill>
              <a:latin typeface="Roboto"/>
              <a:ea typeface="Roboto"/>
              <a:cs typeface="Roboto"/>
              <a:sym typeface="Roboto"/>
            </a:endParaRPr>
          </a:p>
          <a:p>
            <a:pPr marL="0" lvl="0" indent="0" algn="l" rtl="0">
              <a:spcBef>
                <a:spcPts val="1000"/>
              </a:spcBef>
              <a:spcAft>
                <a:spcPts val="0"/>
              </a:spcAft>
              <a:buClr>
                <a:schemeClr val="dk1"/>
              </a:buClr>
              <a:buSzPts val="1100"/>
              <a:buFont typeface="Arial"/>
              <a:buNone/>
            </a:pPr>
            <a:r>
              <a:rPr lang="en" sz="1800" u="sng">
                <a:solidFill>
                  <a:srgbClr val="167A91"/>
                </a:solidFill>
                <a:latin typeface="Roboto"/>
                <a:ea typeface="Roboto"/>
                <a:cs typeface="Roboto"/>
                <a:sym typeface="Roboto"/>
                <a:hlinkClick r:id="rId8">
                  <a:extLst>
                    <a:ext uri="{A12FA001-AC4F-418D-AE19-62706E023703}">
                      <ahyp:hlinkClr xmlns:ahyp="http://schemas.microsoft.com/office/drawing/2018/hyperlinkcolor" val="tx"/>
                    </a:ext>
                  </a:extLst>
                </a:hlinkClick>
              </a:rPr>
              <a:t>Keep Indiana Learning</a:t>
            </a:r>
            <a:endParaRPr sz="1800">
              <a:solidFill>
                <a:srgbClr val="167A91"/>
              </a:solidFill>
              <a:latin typeface="Roboto"/>
              <a:ea typeface="Roboto"/>
              <a:cs typeface="Roboto"/>
              <a:sym typeface="Roboto"/>
            </a:endParaRPr>
          </a:p>
          <a:p>
            <a:pPr marL="0" lvl="0" indent="0" algn="l" rtl="0">
              <a:spcBef>
                <a:spcPts val="1000"/>
              </a:spcBef>
              <a:spcAft>
                <a:spcPts val="0"/>
              </a:spcAft>
              <a:buClr>
                <a:schemeClr val="dk1"/>
              </a:buClr>
              <a:buSzPts val="1100"/>
              <a:buFont typeface="Arial"/>
              <a:buNone/>
            </a:pPr>
            <a:r>
              <a:rPr lang="en" sz="1800" u="sng">
                <a:solidFill>
                  <a:srgbClr val="167A91"/>
                </a:solidFill>
                <a:latin typeface="Roboto"/>
                <a:ea typeface="Roboto"/>
                <a:cs typeface="Roboto"/>
                <a:sym typeface="Roboto"/>
                <a:hlinkClick r:id="rId9">
                  <a:extLst>
                    <a:ext uri="{A12FA001-AC4F-418D-AE19-62706E023703}">
                      <ahyp:hlinkClr xmlns:ahyp="http://schemas.microsoft.com/office/drawing/2018/hyperlinkcolor" val="tx"/>
                    </a:ext>
                  </a:extLst>
                </a:hlinkClick>
              </a:rPr>
              <a:t>Newsletter</a:t>
            </a:r>
            <a:r>
              <a:rPr lang="en" sz="1800">
                <a:solidFill>
                  <a:srgbClr val="167A91"/>
                </a:solidFill>
                <a:latin typeface="Roboto"/>
                <a:ea typeface="Roboto"/>
                <a:cs typeface="Roboto"/>
                <a:sym typeface="Roboto"/>
              </a:rPr>
              <a:t> </a:t>
            </a:r>
            <a:endParaRPr sz="1800">
              <a:solidFill>
                <a:srgbClr val="167A91"/>
              </a:solidFill>
              <a:latin typeface="Roboto"/>
              <a:ea typeface="Roboto"/>
              <a:cs typeface="Roboto"/>
              <a:sym typeface="Roboto"/>
            </a:endParaRPr>
          </a:p>
          <a:p>
            <a:pPr marL="0" lvl="0" indent="0" algn="l" rtl="0">
              <a:spcBef>
                <a:spcPts val="1000"/>
              </a:spcBef>
              <a:spcAft>
                <a:spcPts val="0"/>
              </a:spcAft>
              <a:buClr>
                <a:srgbClr val="001733"/>
              </a:buClr>
              <a:buSzPts val="1100"/>
              <a:buFont typeface="Arial"/>
              <a:buNone/>
            </a:pPr>
            <a:r>
              <a:rPr lang="en" sz="1800" u="sng">
                <a:solidFill>
                  <a:srgbClr val="167A91"/>
                </a:solidFill>
                <a:latin typeface="Roboto"/>
                <a:ea typeface="Roboto"/>
                <a:cs typeface="Roboto"/>
                <a:sym typeface="Roboto"/>
                <a:hlinkClick r:id="rId10">
                  <a:extLst>
                    <a:ext uri="{A12FA001-AC4F-418D-AE19-62706E023703}">
                      <ahyp:hlinkClr xmlns:ahyp="http://schemas.microsoft.com/office/drawing/2018/hyperlinkcolor" val="tx"/>
                    </a:ext>
                  </a:extLst>
                </a:hlinkClick>
              </a:rPr>
              <a:t>KInL YouTube Channel</a:t>
            </a:r>
            <a:endParaRPr sz="1800">
              <a:solidFill>
                <a:srgbClr val="167A91"/>
              </a:solidFill>
              <a:latin typeface="Roboto"/>
              <a:ea typeface="Roboto"/>
              <a:cs typeface="Roboto"/>
              <a:sym typeface="Roboto"/>
            </a:endParaRPr>
          </a:p>
          <a:p>
            <a:pPr marL="0" lvl="0" indent="0" algn="l" rtl="0">
              <a:spcBef>
                <a:spcPts val="1000"/>
              </a:spcBef>
              <a:spcAft>
                <a:spcPts val="0"/>
              </a:spcAft>
              <a:buClr>
                <a:schemeClr val="dk1"/>
              </a:buClr>
              <a:buSzPts val="1100"/>
              <a:buFont typeface="Arial"/>
              <a:buNone/>
            </a:pPr>
            <a:endParaRPr sz="1800">
              <a:solidFill>
                <a:srgbClr val="167A91"/>
              </a:solidFill>
              <a:latin typeface="Roboto"/>
              <a:ea typeface="Roboto"/>
              <a:cs typeface="Roboto"/>
              <a:sym typeface="Roboto"/>
            </a:endParaRPr>
          </a:p>
          <a:p>
            <a:pPr marL="0" lvl="0" indent="0" algn="l" rtl="0">
              <a:spcBef>
                <a:spcPts val="1000"/>
              </a:spcBef>
              <a:spcAft>
                <a:spcPts val="0"/>
              </a:spcAft>
              <a:buNone/>
            </a:pPr>
            <a:endParaRPr sz="1800" b="1">
              <a:solidFill>
                <a:srgbClr val="434343"/>
              </a:solidFill>
              <a:latin typeface="Roboto"/>
              <a:ea typeface="Roboto"/>
              <a:cs typeface="Roboto"/>
              <a:sym typeface="Roboto"/>
            </a:endParaRPr>
          </a:p>
          <a:p>
            <a:pPr marL="0" lvl="0" indent="0" algn="l" rtl="0">
              <a:spcBef>
                <a:spcPts val="1000"/>
              </a:spcBef>
              <a:spcAft>
                <a:spcPts val="0"/>
              </a:spcAft>
              <a:buNone/>
            </a:pPr>
            <a:endParaRPr sz="1200" b="1">
              <a:solidFill>
                <a:srgbClr val="434343"/>
              </a:solidFill>
            </a:endParaRPr>
          </a:p>
          <a:p>
            <a:pPr marL="0" lvl="0" indent="0" algn="l" rtl="0">
              <a:spcBef>
                <a:spcPts val="1000"/>
              </a:spcBef>
              <a:spcAft>
                <a:spcPts val="1000"/>
              </a:spcAft>
              <a:buNone/>
            </a:pPr>
            <a:endParaRPr sz="1200" b="1">
              <a:solidFill>
                <a:srgbClr val="000000"/>
              </a:solidFill>
            </a:endParaRPr>
          </a:p>
        </p:txBody>
      </p:sp>
      <p:pic>
        <p:nvPicPr>
          <p:cNvPr id="372" name="Google Shape;372;p80">
            <a:hlinkClick r:id="rId11"/>
          </p:cNvPr>
          <p:cNvPicPr preferRelativeResize="0"/>
          <p:nvPr/>
        </p:nvPicPr>
        <p:blipFill>
          <a:blip r:embed="rId12">
            <a:alphaModFix/>
          </a:blip>
          <a:stretch>
            <a:fillRect/>
          </a:stretch>
        </p:blipFill>
        <p:spPr>
          <a:xfrm>
            <a:off x="7416050" y="2571750"/>
            <a:ext cx="557325" cy="546275"/>
          </a:xfrm>
          <a:prstGeom prst="rect">
            <a:avLst/>
          </a:prstGeom>
          <a:noFill/>
          <a:ln>
            <a:noFill/>
          </a:ln>
        </p:spPr>
      </p:pic>
      <p:pic>
        <p:nvPicPr>
          <p:cNvPr id="373" name="Google Shape;373;p80">
            <a:hlinkClick r:id="rId13"/>
          </p:cNvPr>
          <p:cNvPicPr preferRelativeResize="0"/>
          <p:nvPr/>
        </p:nvPicPr>
        <p:blipFill>
          <a:blip r:embed="rId14">
            <a:alphaModFix/>
          </a:blip>
          <a:stretch>
            <a:fillRect/>
          </a:stretch>
        </p:blipFill>
        <p:spPr>
          <a:xfrm>
            <a:off x="6400100" y="2571761"/>
            <a:ext cx="513095" cy="546275"/>
          </a:xfrm>
          <a:prstGeom prst="rect">
            <a:avLst/>
          </a:prstGeom>
          <a:noFill/>
          <a:ln>
            <a:noFill/>
          </a:ln>
        </p:spPr>
      </p:pic>
      <p:sp>
        <p:nvSpPr>
          <p:cNvPr id="374" name="Google Shape;374;p80"/>
          <p:cNvSpPr txBox="1"/>
          <p:nvPr/>
        </p:nvSpPr>
        <p:spPr>
          <a:xfrm>
            <a:off x="199000" y="3610375"/>
            <a:ext cx="8821800" cy="554100"/>
          </a:xfrm>
          <a:prstGeom prst="rect">
            <a:avLst/>
          </a:prstGeom>
          <a:solidFill>
            <a:srgbClr val="888888"/>
          </a:solidFill>
          <a:ln>
            <a:noFill/>
          </a:ln>
          <a:effectLst>
            <a:outerShdw blurRad="57150" dist="19050" dir="5400000" algn="bl" rotWithShape="0">
              <a:srgbClr val="D0E0E3">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latin typeface="Roboto"/>
                <a:ea typeface="Roboto"/>
                <a:cs typeface="Roboto"/>
                <a:sym typeface="Roboto"/>
              </a:rPr>
              <a:t>Subscribe to our newsletter at keepindianalearning.org/subscribe/</a:t>
            </a:r>
            <a:r>
              <a:rPr lang="en" sz="2400">
                <a:solidFill>
                  <a:schemeClr val="lt1"/>
                </a:solidFill>
                <a:latin typeface="Roboto"/>
                <a:ea typeface="Roboto"/>
                <a:cs typeface="Roboto"/>
                <a:sym typeface="Roboto"/>
              </a:rPr>
              <a:t>  </a:t>
            </a:r>
            <a:endParaRPr sz="2400">
              <a:solidFill>
                <a:schemeClr val="lt1"/>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34"/>
          <p:cNvPicPr preferRelativeResize="0"/>
          <p:nvPr/>
        </p:nvPicPr>
        <p:blipFill>
          <a:blip r:embed="rId3">
            <a:alphaModFix/>
          </a:blip>
          <a:stretch>
            <a:fillRect/>
          </a:stretch>
        </p:blipFill>
        <p:spPr>
          <a:xfrm>
            <a:off x="805500" y="0"/>
            <a:ext cx="7532997" cy="4128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2F6DE-C169-4060-B9C7-8056ACDA043B}"/>
              </a:ext>
            </a:extLst>
          </p:cNvPr>
          <p:cNvSpPr>
            <a:spLocks noGrp="1"/>
          </p:cNvSpPr>
          <p:nvPr>
            <p:ph type="title"/>
          </p:nvPr>
        </p:nvSpPr>
        <p:spPr>
          <a:xfrm>
            <a:off x="357468" y="342900"/>
            <a:ext cx="3528732" cy="1200150"/>
          </a:xfrm>
        </p:spPr>
        <p:txBody>
          <a:bodyPr/>
          <a:lstStyle/>
          <a:p>
            <a:pPr algn="ctr"/>
            <a:r>
              <a:rPr lang="en-US">
                <a:latin typeface="Amasis MT Pro Black" panose="02040A04050005020304" pitchFamily="18" charset="0"/>
              </a:rPr>
              <a:t>Cultural Competence &amp; Responsiveness</a:t>
            </a:r>
            <a:endParaRPr lang="en-US" dirty="0">
              <a:latin typeface="Amasis MT Pro Black" panose="02040A04050005020304" pitchFamily="18" charset="0"/>
            </a:endParaRPr>
          </a:p>
        </p:txBody>
      </p:sp>
      <p:pic>
        <p:nvPicPr>
          <p:cNvPr id="6" name="Content Placeholder 5" descr="Diagram, map&#10;&#10;Description automatically generated">
            <a:extLst>
              <a:ext uri="{FF2B5EF4-FFF2-40B4-BE49-F238E27FC236}">
                <a16:creationId xmlns:a16="http://schemas.microsoft.com/office/drawing/2014/main" id="{9C324968-6531-43B5-A82F-AE6FF52C5D79}"/>
              </a:ext>
            </a:extLst>
          </p:cNvPr>
          <p:cNvPicPr>
            <a:picLocks noGrp="1" noChangeAspect="1"/>
          </p:cNvPicPr>
          <p:nvPr>
            <p:ph idx="1"/>
          </p:nvPr>
        </p:nvPicPr>
        <p:blipFill>
          <a:blip r:embed="rId2"/>
          <a:stretch>
            <a:fillRect/>
          </a:stretch>
        </p:blipFill>
        <p:spPr>
          <a:xfrm>
            <a:off x="5167086" y="314325"/>
            <a:ext cx="3528733" cy="4566597"/>
          </a:xfrm>
        </p:spPr>
      </p:pic>
      <p:graphicFrame>
        <p:nvGraphicFramePr>
          <p:cNvPr id="23" name="Text Placeholder 3">
            <a:extLst>
              <a:ext uri="{FF2B5EF4-FFF2-40B4-BE49-F238E27FC236}">
                <a16:creationId xmlns:a16="http://schemas.microsoft.com/office/drawing/2014/main" id="{8461CFDE-33DF-4B63-A0C2-0F61B9A11513}"/>
              </a:ext>
            </a:extLst>
          </p:cNvPr>
          <p:cNvGraphicFramePr/>
          <p:nvPr/>
        </p:nvGraphicFramePr>
        <p:xfrm>
          <a:off x="357468" y="1543050"/>
          <a:ext cx="3528732" cy="3337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5974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35"/>
          <p:cNvPicPr preferRelativeResize="0"/>
          <p:nvPr/>
        </p:nvPicPr>
        <p:blipFill>
          <a:blip r:embed="rId3">
            <a:alphaModFix/>
          </a:blip>
          <a:stretch>
            <a:fillRect/>
          </a:stretch>
        </p:blipFill>
        <p:spPr>
          <a:xfrm>
            <a:off x="600629" y="1"/>
            <a:ext cx="7589545" cy="4252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36"/>
          <p:cNvPicPr preferRelativeResize="0"/>
          <p:nvPr/>
        </p:nvPicPr>
        <p:blipFill>
          <a:blip r:embed="rId3">
            <a:alphaModFix/>
          </a:blip>
          <a:stretch>
            <a:fillRect/>
          </a:stretch>
        </p:blipFill>
        <p:spPr>
          <a:xfrm>
            <a:off x="494029" y="0"/>
            <a:ext cx="7849122" cy="42060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339</Words>
  <Application>Microsoft Office PowerPoint</Application>
  <PresentationFormat>On-screen Show (16:9)</PresentationFormat>
  <Paragraphs>58</Paragraphs>
  <Slides>54</Slides>
  <Notes>52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Amasis MT Pro Black</vt:lpstr>
      <vt:lpstr>Roboto</vt:lpstr>
      <vt:lpstr>Arial</vt:lpstr>
      <vt:lpstr>Helvetica Neue</vt:lpstr>
      <vt:lpstr>Simple Light</vt:lpstr>
      <vt:lpstr>PowerPoint Presentation</vt:lpstr>
      <vt:lpstr>Meet Our Presenter! </vt:lpstr>
      <vt:lpstr>PowerPoint Presentation</vt:lpstr>
      <vt:lpstr>PowerPoint Presentation</vt:lpstr>
      <vt:lpstr>PowerPoint Presentation</vt:lpstr>
      <vt:lpstr>PowerPoint Presentation</vt:lpstr>
      <vt:lpstr>Cultural Competence &amp; Responsiveness</vt:lpstr>
      <vt:lpstr>PowerPoint Presentation</vt:lpstr>
      <vt:lpstr>PowerPoint Presentation</vt:lpstr>
      <vt:lpstr>“Behind Every Behavior is a Belief” Larrier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Martie Hoofer</cp:lastModifiedBy>
  <cp:revision>4</cp:revision>
  <dcterms:modified xsi:type="dcterms:W3CDTF">2022-02-23T14:13:07Z</dcterms:modified>
</cp:coreProperties>
</file>