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70" r:id="rId12"/>
    <p:sldId id="271" r:id="rId13"/>
    <p:sldId id="272" r:id="rId14"/>
    <p:sldId id="273" r:id="rId15"/>
    <p:sldId id="274" r:id="rId16"/>
    <p:sldId id="275" r:id="rId17"/>
    <p:sldId id="264" r:id="rId18"/>
    <p:sldId id="265" r:id="rId19"/>
    <p:sldId id="266" r:id="rId20"/>
    <p:sldId id="277" r:id="rId21"/>
  </p:sldIdLst>
  <p:sldSz cx="9144000" cy="5143500" type="screen16x9"/>
  <p:notesSz cx="6858000" cy="9144000"/>
  <p:embeddedFontLst>
    <p:embeddedFont>
      <p:font typeface="Arvo" panose="020B060402020202020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OPTjklxNqPdjM+d6a2/1uDiTs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8"/>
  </p:normalViewPr>
  <p:slideViewPr>
    <p:cSldViewPr snapToGrid="0">
      <p:cViewPr varScale="1">
        <p:scale>
          <a:sx n="128" d="100"/>
          <a:sy n="128" d="100"/>
        </p:scale>
        <p:origin x="63" y="40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604d767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604d767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604d767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604d767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746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e1a44b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3e1a44b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30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e1a44b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3e1a44b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075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e1a44b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3e1a44b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945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e1a44b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3e1a44b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798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e1a44b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3e1a44b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890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604d767c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604d767c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604d767c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604d767c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604d767c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604d767c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cb2ff3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cb2ff3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cb2ff3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cb2ff3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15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e1a44b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3e1a44b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604d767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604d767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604d767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604d767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11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ep Indiana Learning 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SC Text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a66a29d8c0_0_82"/>
          <p:cNvSpPr/>
          <p:nvPr/>
        </p:nvSpPr>
        <p:spPr>
          <a:xfrm>
            <a:off x="406950" y="352200"/>
            <a:ext cx="8330100" cy="3730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" name="Google Shape;17;ga66a29d8c0_0_82"/>
          <p:cNvCxnSpPr/>
          <p:nvPr/>
        </p:nvCxnSpPr>
        <p:spPr>
          <a:xfrm>
            <a:off x="4550550" y="1789025"/>
            <a:ext cx="0" cy="1927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ga66a29d8c0_0_82"/>
          <p:cNvSpPr txBox="1">
            <a:spLocks noGrp="1"/>
          </p:cNvSpPr>
          <p:nvPr>
            <p:ph type="sldNum" idx="12"/>
          </p:nvPr>
        </p:nvSpPr>
        <p:spPr>
          <a:xfrm>
            <a:off x="8524708" y="46631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ga66a29d8c0_0_82"/>
          <p:cNvSpPr txBox="1">
            <a:spLocks noGrp="1"/>
          </p:cNvSpPr>
          <p:nvPr>
            <p:ph type="ctrTitle"/>
          </p:nvPr>
        </p:nvSpPr>
        <p:spPr>
          <a:xfrm>
            <a:off x="1113228" y="1846275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ga66a29d8c0_0_82"/>
          <p:cNvSpPr txBox="1">
            <a:spLocks noGrp="1"/>
          </p:cNvSpPr>
          <p:nvPr>
            <p:ph type="subTitle" idx="1"/>
          </p:nvPr>
        </p:nvSpPr>
        <p:spPr>
          <a:xfrm>
            <a:off x="1147278" y="2451725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" name="Google Shape;21;ga66a29d8c0_0_82"/>
          <p:cNvSpPr txBox="1">
            <a:spLocks noGrp="1"/>
          </p:cNvSpPr>
          <p:nvPr>
            <p:ph type="ctrTitle" idx="2"/>
          </p:nvPr>
        </p:nvSpPr>
        <p:spPr>
          <a:xfrm>
            <a:off x="4818378" y="1846275"/>
            <a:ext cx="31695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ga66a29d8c0_0_82"/>
          <p:cNvSpPr txBox="1">
            <a:spLocks noGrp="1"/>
          </p:cNvSpPr>
          <p:nvPr>
            <p:ph type="subTitle" idx="3"/>
          </p:nvPr>
        </p:nvSpPr>
        <p:spPr>
          <a:xfrm>
            <a:off x="4852428" y="2451725"/>
            <a:ext cx="310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ga66a29d8c0_0_82"/>
          <p:cNvSpPr txBox="1">
            <a:spLocks noGrp="1"/>
          </p:cNvSpPr>
          <p:nvPr>
            <p:ph type="title" idx="4"/>
          </p:nvPr>
        </p:nvSpPr>
        <p:spPr>
          <a:xfrm>
            <a:off x="-11850" y="927075"/>
            <a:ext cx="91440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a66a29d8c0_0_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a66a29d8c0_0_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28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ga66a29d8c0_0_5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28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a66a29d8c0_0_4"/>
          <p:cNvSpPr/>
          <p:nvPr/>
        </p:nvSpPr>
        <p:spPr>
          <a:xfrm>
            <a:off x="4572000" y="-125"/>
            <a:ext cx="4572000" cy="4197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ga66a29d8c0_0_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ga66a29d8c0_0_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ga66a29d8c0_0_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>
  <p:cSld name="TITLE_AND_BODY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a66a29d8c0_0_176"/>
          <p:cNvSpPr txBox="1">
            <a:spLocks noGrp="1"/>
          </p:cNvSpPr>
          <p:nvPr>
            <p:ph type="title"/>
          </p:nvPr>
        </p:nvSpPr>
        <p:spPr>
          <a:xfrm>
            <a:off x="4698275" y="189950"/>
            <a:ext cx="53112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ga66a29d8c0_0_176"/>
          <p:cNvSpPr txBox="1">
            <a:spLocks noGrp="1"/>
          </p:cNvSpPr>
          <p:nvPr>
            <p:ph type="subTitle" idx="1"/>
          </p:nvPr>
        </p:nvSpPr>
        <p:spPr>
          <a:xfrm>
            <a:off x="4696224" y="170944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ga66a29d8c0_0_176"/>
          <p:cNvSpPr/>
          <p:nvPr/>
        </p:nvSpPr>
        <p:spPr>
          <a:xfrm>
            <a:off x="4572000" y="429350"/>
            <a:ext cx="4112100" cy="6357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43" name="Google Shape;43;ga66a29d8c0_0_176"/>
          <p:cNvSpPr txBox="1">
            <a:spLocks noGrp="1"/>
          </p:cNvSpPr>
          <p:nvPr>
            <p:ph type="title" idx="2"/>
          </p:nvPr>
        </p:nvSpPr>
        <p:spPr>
          <a:xfrm>
            <a:off x="4696225" y="1198788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a66a29d8c0_0_176"/>
          <p:cNvSpPr txBox="1">
            <a:spLocks noGrp="1"/>
          </p:cNvSpPr>
          <p:nvPr>
            <p:ph type="subTitle" idx="3"/>
          </p:nvPr>
        </p:nvSpPr>
        <p:spPr>
          <a:xfrm>
            <a:off x="4696224" y="2836672"/>
            <a:ext cx="3367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45" name="Google Shape;45;ga66a29d8c0_0_176"/>
          <p:cNvSpPr txBox="1">
            <a:spLocks noGrp="1"/>
          </p:cNvSpPr>
          <p:nvPr>
            <p:ph type="title" idx="4"/>
          </p:nvPr>
        </p:nvSpPr>
        <p:spPr>
          <a:xfrm>
            <a:off x="4696225" y="2326013"/>
            <a:ext cx="5311200" cy="6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a66a29d8c0_0_176"/>
          <p:cNvSpPr/>
          <p:nvPr/>
        </p:nvSpPr>
        <p:spPr>
          <a:xfrm>
            <a:off x="0" y="0"/>
            <a:ext cx="2855700" cy="422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a66a29d8c0_0_176"/>
          <p:cNvSpPr/>
          <p:nvPr/>
        </p:nvSpPr>
        <p:spPr>
          <a:xfrm>
            <a:off x="3582225" y="1426175"/>
            <a:ext cx="838800" cy="8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ga66a29d8c0_0_176"/>
          <p:cNvSpPr/>
          <p:nvPr/>
        </p:nvSpPr>
        <p:spPr>
          <a:xfrm>
            <a:off x="3582225" y="2553400"/>
            <a:ext cx="838800" cy="8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ga66a29d8c0_0_176"/>
          <p:cNvSpPr txBox="1">
            <a:spLocks noGrp="1"/>
          </p:cNvSpPr>
          <p:nvPr>
            <p:ph type="title" idx="5" hasCustomPrompt="1"/>
          </p:nvPr>
        </p:nvSpPr>
        <p:spPr>
          <a:xfrm>
            <a:off x="3372225" y="1518275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50" name="Google Shape;50;ga66a29d8c0_0_176"/>
          <p:cNvSpPr txBox="1">
            <a:spLocks noGrp="1"/>
          </p:cNvSpPr>
          <p:nvPr>
            <p:ph type="title" idx="6" hasCustomPrompt="1"/>
          </p:nvPr>
        </p:nvSpPr>
        <p:spPr>
          <a:xfrm>
            <a:off x="3372225" y="2645500"/>
            <a:ext cx="12588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y with Title and Text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a66a29d8c0_0_117"/>
          <p:cNvSpPr/>
          <p:nvPr/>
        </p:nvSpPr>
        <p:spPr>
          <a:xfrm>
            <a:off x="0" y="493950"/>
            <a:ext cx="9144000" cy="30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a66a29d8c0_0_117"/>
          <p:cNvSpPr txBox="1">
            <a:spLocks noGrp="1"/>
          </p:cNvSpPr>
          <p:nvPr>
            <p:ph type="title"/>
          </p:nvPr>
        </p:nvSpPr>
        <p:spPr>
          <a:xfrm>
            <a:off x="4696275" y="1725450"/>
            <a:ext cx="30555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4" name="Google Shape;54;ga66a29d8c0_0_117"/>
          <p:cNvSpPr txBox="1">
            <a:spLocks noGrp="1"/>
          </p:cNvSpPr>
          <p:nvPr>
            <p:ph type="subTitle" idx="1"/>
          </p:nvPr>
        </p:nvSpPr>
        <p:spPr>
          <a:xfrm>
            <a:off x="4696275" y="2839950"/>
            <a:ext cx="2770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604d767c6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 on Suspensions:  51% decrease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CE4EFD-EC48-E64D-BA1B-E9B2939F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31" y="1017725"/>
            <a:ext cx="6541477" cy="316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ECD4C-8803-DD48-B55E-A2185B4C18B6}"/>
              </a:ext>
            </a:extLst>
          </p:cNvPr>
          <p:cNvSpPr txBox="1"/>
          <p:nvPr/>
        </p:nvSpPr>
        <p:spPr>
          <a:xfrm>
            <a:off x="5838092" y="1949659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99.5% successful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9D34F72-B361-744F-AFB2-187453E9F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8" y="149470"/>
            <a:ext cx="4572000" cy="39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5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e1a44ba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Assistant Principal Perspective</a:t>
            </a:r>
            <a:endParaRPr dirty="0"/>
          </a:p>
        </p:txBody>
      </p:sp>
      <p:sp>
        <p:nvSpPr>
          <p:cNvPr id="88" name="Google Shape;88;g53e1a44ba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How has the Mindful Moment Room impacted how you approach discipline with students?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How has the Mindful Moment Room impacted the follow-up discussions that you have had with parents about discipline?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63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e1a44ba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Assistant Principal Perspective</a:t>
            </a:r>
            <a:endParaRPr dirty="0"/>
          </a:p>
        </p:txBody>
      </p:sp>
      <p:sp>
        <p:nvSpPr>
          <p:cNvPr id="88" name="Google Shape;88;g53e1a44ba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What has been the impact of the Mindful Moment Room on school climate?</a:t>
            </a:r>
          </a:p>
        </p:txBody>
      </p:sp>
    </p:spTree>
    <p:extLst>
      <p:ext uri="{BB962C8B-B14F-4D97-AF65-F5344CB8AC3E}">
        <p14:creationId xmlns:p14="http://schemas.microsoft.com/office/powerpoint/2010/main" val="9221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e1a44ba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to Collect</a:t>
            </a:r>
            <a:endParaRPr dirty="0"/>
          </a:p>
        </p:txBody>
      </p:sp>
      <p:sp>
        <p:nvSpPr>
          <p:cNvPr id="88" name="Google Shape;88;g53e1a44ba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dirty="0"/>
              <a:t>Number of visits per month</a:t>
            </a:r>
          </a:p>
          <a:p>
            <a:pPr fontAlgn="base"/>
            <a:r>
              <a:rPr lang="en-US" dirty="0"/>
              <a:t>Number of visits per day of week</a:t>
            </a:r>
          </a:p>
          <a:p>
            <a:pPr fontAlgn="base"/>
            <a:r>
              <a:rPr lang="en-US" dirty="0"/>
              <a:t>Number of visits by time of day</a:t>
            </a:r>
          </a:p>
          <a:p>
            <a:pPr fontAlgn="base"/>
            <a:r>
              <a:rPr lang="en-US" dirty="0"/>
              <a:t>Frequent flyers to MMR</a:t>
            </a:r>
          </a:p>
          <a:p>
            <a:pPr fontAlgn="base"/>
            <a:r>
              <a:rPr lang="en-US" dirty="0"/>
              <a:t>Number of MMR referrals by teacher</a:t>
            </a:r>
          </a:p>
          <a:p>
            <a:pPr fontAlgn="base"/>
            <a:r>
              <a:rPr lang="en-US" dirty="0"/>
              <a:t>Who worked with students in MMR</a:t>
            </a:r>
          </a:p>
          <a:p>
            <a:pPr fontAlgn="base"/>
            <a:r>
              <a:rPr lang="en-US" dirty="0"/>
              <a:t>Number of times MMR not available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e1a44ba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to Collect</a:t>
            </a:r>
            <a:endParaRPr dirty="0"/>
          </a:p>
        </p:txBody>
      </p:sp>
      <p:sp>
        <p:nvSpPr>
          <p:cNvPr id="88" name="Google Shape;88;g53e1a44ba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dirty="0"/>
              <a:t>Percent of MMR visitors who were successful rest of day (no office referrals or suspension)</a:t>
            </a:r>
          </a:p>
          <a:p>
            <a:pPr fontAlgn="base"/>
            <a:r>
              <a:rPr lang="en-US" dirty="0"/>
              <a:t>Compare office referrals/suspensions year-to-year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0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e1a44ba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Using Data</a:t>
            </a:r>
            <a:endParaRPr dirty="0"/>
          </a:p>
        </p:txBody>
      </p:sp>
      <p:sp>
        <p:nvSpPr>
          <p:cNvPr id="88" name="Google Shape;88;g53e1a44ba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Look at heavy-hitters for discipline referrals.  What supports are in place/what more do they need? </a:t>
            </a:r>
          </a:p>
          <a:p>
            <a:pPr fontAlgn="base"/>
            <a:r>
              <a:rPr lang="en-US" dirty="0"/>
              <a:t>Identify teachers who need to use MMR more by those who refer for discipline more frequently.</a:t>
            </a:r>
          </a:p>
          <a:p>
            <a:pPr fontAlgn="base"/>
            <a:r>
              <a:rPr lang="en-US" dirty="0"/>
              <a:t>Look for patterns in MMR usage per day of week, time of day, and teacher referral.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Then make interventions based on this data.</a:t>
            </a:r>
          </a:p>
        </p:txBody>
      </p:sp>
    </p:spTree>
    <p:extLst>
      <p:ext uri="{BB962C8B-B14F-4D97-AF65-F5344CB8AC3E}">
        <p14:creationId xmlns:p14="http://schemas.microsoft.com/office/powerpoint/2010/main" val="668280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38903063-7076-A44C-9D66-A14AD919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9" y="150900"/>
            <a:ext cx="3000001" cy="402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6D120A-210E-594F-8FB6-C5140D80A634}"/>
              </a:ext>
            </a:extLst>
          </p:cNvPr>
          <p:cNvSpPr/>
          <p:nvPr/>
        </p:nvSpPr>
        <p:spPr>
          <a:xfrm>
            <a:off x="3630152" y="3710332"/>
            <a:ext cx="2991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4"/>
              </a:rPr>
              <a:t>Jordan Whitt</a:t>
            </a:r>
            <a:r>
              <a:rPr lang="en-US" dirty="0"/>
              <a:t> on </a:t>
            </a:r>
            <a:r>
              <a:rPr lang="en-US" dirty="0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75008A-2B15-2941-B04E-18BAD307E97D}"/>
              </a:ext>
            </a:extLst>
          </p:cNvPr>
          <p:cNvSpPr/>
          <p:nvPr/>
        </p:nvSpPr>
        <p:spPr>
          <a:xfrm>
            <a:off x="4229100" y="124845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 lvl="0">
              <a:buSzPts val="2400"/>
            </a:pPr>
            <a:r>
              <a:rPr lang="en-US" sz="2400" dirty="0"/>
              <a:t>Children learn to regulate themselves through </a:t>
            </a:r>
          </a:p>
          <a:p>
            <a:pPr marL="76200" lvl="0">
              <a:buSzPts val="2400"/>
            </a:pPr>
            <a:r>
              <a:rPr lang="en-US" sz="2400" dirty="0"/>
              <a:t>co-regulation with a trusted adult.</a:t>
            </a:r>
          </a:p>
        </p:txBody>
      </p:sp>
      <p:pic>
        <p:nvPicPr>
          <p:cNvPr id="5" name="Picture 4" descr="Adult comforting an upset child.">
            <a:extLst>
              <a:ext uri="{FF2B5EF4-FFF2-40B4-BE49-F238E27FC236}">
                <a16:creationId xmlns:a16="http://schemas.microsoft.com/office/drawing/2014/main" id="{CE3DFAEF-9E7D-414F-B708-CB053590A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9" y="159692"/>
            <a:ext cx="3000001" cy="402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dult comforting an upset child.">
            <a:extLst>
              <a:ext uri="{FF2B5EF4-FFF2-40B4-BE49-F238E27FC236}">
                <a16:creationId xmlns:a16="http://schemas.microsoft.com/office/drawing/2014/main" id="{8E4E4179-6CA5-E248-B48A-914CFB6F7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9" y="150900"/>
            <a:ext cx="3000001" cy="402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604d767c6_0_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 Page</a:t>
            </a:r>
            <a:endParaRPr dirty="0"/>
          </a:p>
        </p:txBody>
      </p:sp>
      <p:sp>
        <p:nvSpPr>
          <p:cNvPr id="113" name="Google Shape;113;ga604d767c6_0_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000" dirty="0"/>
              <a:t>Desautels, L. (2016, January 07). Brains in Pain Cannot Learn! Retrieved from </a:t>
            </a:r>
            <a:r>
              <a:rPr lang="en-US" sz="2000" dirty="0">
                <a:hlinkClick r:id="rId3"/>
              </a:rPr>
              <a:t>https://www.edutopia.org/blog/brains-in-pain-cannot-learn-lori-desautels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Desautels, L. (2019, October 15). The Role of Emotion Co-Regulation in Discipline. Retrieved November 25, 2020, from </a:t>
            </a:r>
            <a:r>
              <a:rPr lang="en-US" sz="2000" dirty="0">
                <a:hlinkClick r:id="rId3"/>
              </a:rPr>
              <a:t>https://www.edutopia.org/article/role-emotion-co-regulation-discipline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Forbes, H. T. (2013). </a:t>
            </a:r>
            <a:r>
              <a:rPr lang="en-US" sz="2000" i="1" dirty="0"/>
              <a:t>Help for Billy: A Beyond Consequences Approach to Helping Children in the Classroom</a:t>
            </a:r>
            <a:r>
              <a:rPr lang="en-US" sz="2000" dirty="0"/>
              <a:t>. Cork: </a:t>
            </a:r>
            <a:r>
              <a:rPr lang="en-US" sz="2000" dirty="0" err="1"/>
              <a:t>BookBaby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604d767c6_0_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 Page</a:t>
            </a:r>
            <a:endParaRPr dirty="0"/>
          </a:p>
        </p:txBody>
      </p:sp>
      <p:sp>
        <p:nvSpPr>
          <p:cNvPr id="119" name="Google Shape;119;ga604d767c6_0_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000" dirty="0"/>
              <a:t>Holistic Life Foundation. </a:t>
            </a:r>
            <a:r>
              <a:rPr lang="en-US" sz="2000" dirty="0">
                <a:hlinkClick r:id="rId3"/>
              </a:rPr>
              <a:t>https://hlfinc.org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Siegel, D. J., &amp; Bryson, T. P. (2012). </a:t>
            </a:r>
            <a:r>
              <a:rPr lang="en-US" sz="2000" i="1" dirty="0"/>
              <a:t>The whole-brain child</a:t>
            </a:r>
            <a:r>
              <a:rPr lang="en-US" sz="2000" dirty="0"/>
              <a:t>. London: Constable &amp; Robinson.</a:t>
            </a:r>
          </a:p>
          <a:p>
            <a:pPr marL="0" indent="0">
              <a:buNone/>
            </a:pPr>
            <a:r>
              <a:rPr lang="en-US" sz="2000" dirty="0"/>
              <a:t>Soma, C., &amp; Allen, D. (2018). </a:t>
            </a:r>
            <a:r>
              <a:rPr lang="en-US" sz="2000" i="1" dirty="0"/>
              <a:t>10 steps to create a trauma informed school</a:t>
            </a:r>
            <a:r>
              <a:rPr lang="en-US" sz="2000" dirty="0"/>
              <a:t>. Albion, MI: The Institute for Trauma and Loss in Children, a program of Starr Global learning Network.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cb2ff3f9b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dirty="0"/>
              <a:t>Mindful Moment Room</a:t>
            </a:r>
            <a:endParaRPr dirty="0"/>
          </a:p>
        </p:txBody>
      </p:sp>
      <p:sp>
        <p:nvSpPr>
          <p:cNvPr id="64" name="Google Shape;64;gacb2ff3f9b_0_0"/>
          <p:cNvSpPr txBox="1">
            <a:spLocks noGrp="1"/>
          </p:cNvSpPr>
          <p:nvPr>
            <p:ph type="body" idx="1"/>
          </p:nvPr>
        </p:nvSpPr>
        <p:spPr>
          <a:xfrm>
            <a:off x="399623" y="1152475"/>
            <a:ext cx="8520600" cy="1133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Teacher Perspective, Impact 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Discipline, and Data Collection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1036" name="Picture 12" descr="Picture of card that says &quot;mindfulness&quot; in front of a window.">
            <a:extLst>
              <a:ext uri="{FF2B5EF4-FFF2-40B4-BE49-F238E27FC236}">
                <a16:creationId xmlns:a16="http://schemas.microsoft.com/office/drawing/2014/main" id="{8044F64A-375F-6748-95AD-D0DC4AC0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2189285"/>
            <a:ext cx="3213100" cy="17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04D3B-0293-1749-BE49-C0054AD12E92}"/>
              </a:ext>
            </a:extLst>
          </p:cNvPr>
          <p:cNvSpPr txBox="1"/>
          <p:nvPr/>
        </p:nvSpPr>
        <p:spPr>
          <a:xfrm>
            <a:off x="6507498" y="3532983"/>
            <a:ext cx="208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by</a:t>
            </a:r>
            <a:r>
              <a:rPr lang="en-US" sz="1000" dirty="0">
                <a:hlinkClick r:id="rId4"/>
              </a:rPr>
              <a:t> </a:t>
            </a:r>
            <a:r>
              <a:rPr lang="en-US" sz="1000" u="sng" dirty="0">
                <a:hlinkClick r:id="rId4"/>
              </a:rPr>
              <a:t>Lesly Juarez</a:t>
            </a:r>
            <a:r>
              <a:rPr lang="en-US" sz="1000" dirty="0"/>
              <a:t> on</a:t>
            </a:r>
            <a:r>
              <a:rPr lang="en-US" sz="1000" dirty="0">
                <a:hlinkClick r:id="rId4"/>
              </a:rPr>
              <a:t> </a:t>
            </a:r>
            <a:r>
              <a:rPr lang="en-US" sz="1000" u="sng" dirty="0">
                <a:hlinkClick r:id="rId4"/>
              </a:rPr>
              <a:t>Unsplash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2713B19-3579-456C-8B9E-88C242BF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9" y="285490"/>
            <a:ext cx="1550708" cy="18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5F02D3-5172-4D47-8889-96E6CCD6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07" y="282026"/>
            <a:ext cx="1461440" cy="18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1157930-B3E8-4C03-9F81-14DC9FB8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10" y="282026"/>
            <a:ext cx="1461440" cy="18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31;g9f39ddc1a6_0_17">
            <a:extLst>
              <a:ext uri="{FF2B5EF4-FFF2-40B4-BE49-F238E27FC236}">
                <a16:creationId xmlns:a16="http://schemas.microsoft.com/office/drawing/2014/main" id="{D81EA2BE-5EE1-4F02-B787-58423E7BF6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22819" y="2509701"/>
            <a:ext cx="6498362" cy="1745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Trudi Wolfe, Jina Hackman, Chelsea Nullier, and Melissa Romo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Central Elementary, Beech Grove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hlinkClick r:id="rId5"/>
              </a:rPr>
              <a:t>twolfe@bgcs.k12.in.us</a:t>
            </a:r>
            <a:endParaRPr lang="en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hlinkClick r:id="rId5"/>
              </a:rPr>
              <a:t>jhackman@bgcs.k12.in.us</a:t>
            </a:r>
            <a:endParaRPr lang="en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hlinkClick r:id="rId5"/>
              </a:rPr>
              <a:t>cnullier@bgcs.k12.in.us</a:t>
            </a:r>
            <a:endParaRPr lang="en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hlinkClick r:id="rId5"/>
              </a:rPr>
              <a:t>mromo@bgcs.k12.in.us</a:t>
            </a:r>
            <a:endParaRPr lang="en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Picture 10" descr="A person wearing glasses&#10;&#10;Description automatically generated">
            <a:extLst>
              <a:ext uri="{FF2B5EF4-FFF2-40B4-BE49-F238E27FC236}">
                <a16:creationId xmlns:a16="http://schemas.microsoft.com/office/drawing/2014/main" id="{79025C86-D0D2-46DE-87AE-7AFBC3357D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1267"/>
          <a:stretch/>
        </p:blipFill>
        <p:spPr>
          <a:xfrm>
            <a:off x="7150693" y="282026"/>
            <a:ext cx="1280448" cy="18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1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cb2ff3f9b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2800" dirty="0"/>
              <a:t>Teacher Perspective</a:t>
            </a:r>
            <a:endParaRPr sz="2800" dirty="0"/>
          </a:p>
        </p:txBody>
      </p:sp>
      <p:sp>
        <p:nvSpPr>
          <p:cNvPr id="64" name="Google Shape;64;gacb2ff3f9b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is the Mindful Moment Room helpful to your students, to you, and to your classroom environment?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695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Teacher Perspective</a:t>
            </a:r>
            <a:endParaRPr dirty="0"/>
          </a:p>
        </p:txBody>
      </p:sp>
      <p:sp>
        <p:nvSpPr>
          <p:cNvPr id="70" name="Google Shape;70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en-US" dirty="0"/>
              <a:t>When a student is in distress and is invited to the Mindful Moment Room, he/she is oftentimes not in a learning state of mind.  But when you refer a student to the Mindful Moment Room for the Tier II intervention, in which he/she goes to the room per a scheduled time, is it worth the loss of instruction time?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dirty="0"/>
              <a:t>Teacher Perspective</a:t>
            </a:r>
            <a:endParaRPr dirty="0"/>
          </a:p>
        </p:txBody>
      </p:sp>
      <p:sp>
        <p:nvSpPr>
          <p:cNvPr id="76" name="Google Shape;76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-US" dirty="0"/>
              <a:t>What information did you need to understand how to use the Mindful Moment Room and to know the signs of distress for students?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-US" dirty="0"/>
              <a:t>What continual information do you need to use this intervention?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Teacher Perspective</a:t>
            </a:r>
            <a:endParaRPr dirty="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dirty="0">
                <a:solidFill>
                  <a:schemeClr val="accent6"/>
                </a:solidFill>
              </a:rPr>
              <a:t>How do you invite a student to go to the Mindful Moment Room?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dirty="0">
                <a:solidFill>
                  <a:schemeClr val="accent6"/>
                </a:solidFill>
              </a:rPr>
              <a:t>How do you welcome him/her back?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●"/>
            </a:pPr>
            <a:r>
              <a:rPr lang="en" dirty="0">
                <a:solidFill>
                  <a:schemeClr val="accent6"/>
                </a:solidFill>
              </a:rPr>
              <a:t>How successful is the student after using the Mindful Moment Room?</a:t>
            </a:r>
            <a:endParaRPr dirty="0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3e1a44ba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Assistant Principal Perspective</a:t>
            </a:r>
            <a:endParaRPr dirty="0"/>
          </a:p>
        </p:txBody>
      </p:sp>
      <p:sp>
        <p:nvSpPr>
          <p:cNvPr id="88" name="Google Shape;88;g53e1a44ba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What has been the impact of the Mindful Moment Room on discipline?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604d767c6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/>
              <a:t>Impact on Office Referrals: 30% decrease</a:t>
            </a:r>
            <a:endParaRPr sz="3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664088-92DE-0B48-B2DD-99374C98C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62" y="1151792"/>
            <a:ext cx="5978769" cy="30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AB6A9CE-787B-1C40-BD87-B77579962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5" y="281354"/>
            <a:ext cx="4572000" cy="379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BECD4C-8803-DD48-B55E-A2185B4C18B6}"/>
              </a:ext>
            </a:extLst>
          </p:cNvPr>
          <p:cNvSpPr txBox="1"/>
          <p:nvPr/>
        </p:nvSpPr>
        <p:spPr>
          <a:xfrm>
            <a:off x="5838092" y="1949659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98% successful</a:t>
            </a:r>
          </a:p>
        </p:txBody>
      </p:sp>
    </p:spTree>
    <p:extLst>
      <p:ext uri="{BB962C8B-B14F-4D97-AF65-F5344CB8AC3E}">
        <p14:creationId xmlns:p14="http://schemas.microsoft.com/office/powerpoint/2010/main" val="2915619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1733"/>
      </a:dk1>
      <a:lt1>
        <a:srgbClr val="FFFFFF"/>
      </a:lt1>
      <a:dk2>
        <a:srgbClr val="001733"/>
      </a:dk2>
      <a:lt2>
        <a:srgbClr val="EEEEEE"/>
      </a:lt2>
      <a:accent1>
        <a:srgbClr val="169444"/>
      </a:accent1>
      <a:accent2>
        <a:srgbClr val="FF8F01"/>
      </a:accent2>
      <a:accent3>
        <a:srgbClr val="ABD81A"/>
      </a:accent3>
      <a:accent4>
        <a:srgbClr val="C6121E"/>
      </a:accent4>
      <a:accent5>
        <a:srgbClr val="167A91"/>
      </a:accent5>
      <a:accent6>
        <a:srgbClr val="000000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654</Words>
  <Application>Microsoft Office PowerPoint</Application>
  <PresentationFormat>On-screen Show (16:9)</PresentationFormat>
  <Paragraphs>63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Roboto</vt:lpstr>
      <vt:lpstr>Arial</vt:lpstr>
      <vt:lpstr>Arvo</vt:lpstr>
      <vt:lpstr>Simple Light</vt:lpstr>
      <vt:lpstr>PowerPoint Presentation</vt:lpstr>
      <vt:lpstr>Mindful Moment Room</vt:lpstr>
      <vt:lpstr>Teacher Perspective</vt:lpstr>
      <vt:lpstr>Teacher Perspective</vt:lpstr>
      <vt:lpstr>Teacher Perspective</vt:lpstr>
      <vt:lpstr>Teacher Perspective</vt:lpstr>
      <vt:lpstr>Assistant Principal Perspective</vt:lpstr>
      <vt:lpstr>Impact on Office Referrals: 30% decrease</vt:lpstr>
      <vt:lpstr>PowerPoint Presentation</vt:lpstr>
      <vt:lpstr>Impact on Suspensions:  51% decrease</vt:lpstr>
      <vt:lpstr>PowerPoint Presentation</vt:lpstr>
      <vt:lpstr>Assistant Principal Perspective</vt:lpstr>
      <vt:lpstr>Assistant Principal Perspective</vt:lpstr>
      <vt:lpstr>Data to Collect</vt:lpstr>
      <vt:lpstr>Data to Collect</vt:lpstr>
      <vt:lpstr>Using Data</vt:lpstr>
      <vt:lpstr>PowerPoint Presentation</vt:lpstr>
      <vt:lpstr>Resource Page</vt:lpstr>
      <vt:lpstr>Resource Page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Rosebrock</dc:creator>
  <cp:lastModifiedBy>Carrie Rosebrock</cp:lastModifiedBy>
  <cp:revision>21</cp:revision>
  <dcterms:modified xsi:type="dcterms:W3CDTF">2020-12-07T20:53:56Z</dcterms:modified>
</cp:coreProperties>
</file>